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1" r:id="rId7"/>
    <p:sldMasterId id="2147484202" r:id="rId8"/>
    <p:sldMasterId id="2147484213" r:id="rId9"/>
  </p:sldMasterIdLst>
  <p:notesMasterIdLst>
    <p:notesMasterId r:id="rId36"/>
  </p:notesMasterIdLst>
  <p:handoutMasterIdLst>
    <p:handoutMasterId r:id="rId37"/>
  </p:handoutMasterIdLst>
  <p:sldIdLst>
    <p:sldId id="778" r:id="rId10"/>
    <p:sldId id="780" r:id="rId11"/>
    <p:sldId id="789" r:id="rId12"/>
    <p:sldId id="860" r:id="rId13"/>
    <p:sldId id="826" r:id="rId14"/>
    <p:sldId id="859" r:id="rId15"/>
    <p:sldId id="843" r:id="rId16"/>
    <p:sldId id="844" r:id="rId17"/>
    <p:sldId id="857" r:id="rId18"/>
    <p:sldId id="858" r:id="rId19"/>
    <p:sldId id="845" r:id="rId20"/>
    <p:sldId id="846" r:id="rId21"/>
    <p:sldId id="847" r:id="rId22"/>
    <p:sldId id="848" r:id="rId23"/>
    <p:sldId id="849" r:id="rId24"/>
    <p:sldId id="852" r:id="rId25"/>
    <p:sldId id="853" r:id="rId26"/>
    <p:sldId id="816" r:id="rId27"/>
    <p:sldId id="840" r:id="rId28"/>
    <p:sldId id="851" r:id="rId29"/>
    <p:sldId id="855" r:id="rId30"/>
    <p:sldId id="856" r:id="rId31"/>
    <p:sldId id="825" r:id="rId32"/>
    <p:sldId id="861" r:id="rId33"/>
    <p:sldId id="862" r:id="rId34"/>
    <p:sldId id="863" r:id="rId3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4F815C3-E5CA-F547-9CAA-26F7B65A7CAB}">
          <p14:sldIdLst>
            <p14:sldId id="778"/>
            <p14:sldId id="780"/>
            <p14:sldId id="789"/>
            <p14:sldId id="860"/>
          </p14:sldIdLst>
        </p14:section>
        <p14:section name="explained" id="{7BF271A5-46B0-B34C-8234-4CC7AAF5A5F0}">
          <p14:sldIdLst>
            <p14:sldId id="826"/>
            <p14:sldId id="859"/>
            <p14:sldId id="843"/>
            <p14:sldId id="844"/>
            <p14:sldId id="857"/>
          </p14:sldIdLst>
        </p14:section>
        <p14:section name="creating" id="{A9C47DD6-4152-9048-B6BA-07168BB13CCA}">
          <p14:sldIdLst>
            <p14:sldId id="858"/>
            <p14:sldId id="845"/>
            <p14:sldId id="846"/>
            <p14:sldId id="847"/>
            <p14:sldId id="848"/>
            <p14:sldId id="849"/>
            <p14:sldId id="852"/>
            <p14:sldId id="853"/>
            <p14:sldId id="816"/>
          </p14:sldIdLst>
        </p14:section>
        <p14:section name="acquiring" id="{45BD49BE-3E30-1840-B67D-B9992CB23E22}">
          <p14:sldIdLst>
            <p14:sldId id="840"/>
            <p14:sldId id="851"/>
            <p14:sldId id="855"/>
            <p14:sldId id="856"/>
          </p14:sldIdLst>
        </p14:section>
        <p14:section name="Untitled Section" id="{F983BD1D-0261-4A4A-9CC5-7E919FBFD2BF}">
          <p14:sldIdLst>
            <p14:sldId id="825"/>
            <p14:sldId id="861"/>
            <p14:sldId id="862"/>
            <p14:sldId id="863"/>
          </p14:sldIdLst>
        </p14:section>
        <p14:section name="outro" id="{AAF1695E-9F8E-E84F-B653-93ECE130F74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73156" autoAdjust="0"/>
  </p:normalViewPr>
  <p:slideViewPr>
    <p:cSldViewPr snapToGrid="0">
      <p:cViewPr>
        <p:scale>
          <a:sx n="90" d="100"/>
          <a:sy n="90" d="100"/>
        </p:scale>
        <p:origin x="880" y="148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904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9" Type="http://schemas.openxmlformats.org/officeDocument/2006/relationships/slideMaster" Target="slideMasters/slideMaster6.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9DA1E1-8752-4BC7-9BF8-6749507FB0E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B0CDD54-4F33-4F45-8E26-9EEB7CBCC9FB}">
      <dgm:prSet phldrT="[Text]"/>
      <dgm:spPr>
        <a:solidFill>
          <a:srgbClr val="D2D2D2"/>
        </a:solidFill>
        <a:ln>
          <a:solidFill>
            <a:schemeClr val="tx1">
              <a:lumMod val="50000"/>
            </a:schemeClr>
          </a:solidFill>
        </a:ln>
      </dgm:spPr>
      <dgm:t>
        <a:bodyPr/>
        <a:lstStyle/>
        <a:p>
          <a:r>
            <a:rPr lang="en-US" dirty="0" smtClean="0">
              <a:solidFill>
                <a:schemeClr val="tx1"/>
              </a:solidFill>
            </a:rPr>
            <a:t>Registering app in Azure AD</a:t>
          </a:r>
          <a:endParaRPr lang="en-US" dirty="0">
            <a:solidFill>
              <a:schemeClr val="tx1"/>
            </a:solidFill>
          </a:endParaRPr>
        </a:p>
      </dgm:t>
    </dgm:pt>
    <dgm:pt modelId="{081C52C1-986B-42F5-B38C-D887D5034AD0}" type="parTrans" cxnId="{241A840B-13B9-40FF-BB06-A1DAA4976AA4}">
      <dgm:prSet/>
      <dgm:spPr/>
      <dgm:t>
        <a:bodyPr/>
        <a:lstStyle/>
        <a:p>
          <a:endParaRPr lang="en-US"/>
        </a:p>
      </dgm:t>
    </dgm:pt>
    <dgm:pt modelId="{2EC1C01F-3ADC-4859-A056-D4457ED282EA}" type="sibTrans" cxnId="{241A840B-13B9-40FF-BB06-A1DAA4976AA4}">
      <dgm:prSet/>
      <dgm:spPr>
        <a:solidFill>
          <a:schemeClr val="tx1">
            <a:alpha val="90000"/>
          </a:schemeClr>
        </a:solidFill>
      </dgm:spPr>
      <dgm:t>
        <a:bodyPr/>
        <a:lstStyle/>
        <a:p>
          <a:endParaRPr lang="en-US"/>
        </a:p>
      </dgm:t>
    </dgm:pt>
    <dgm:pt modelId="{F4954B2E-B324-448A-AC17-799295EBF18A}">
      <dgm:prSet phldrT="[Text]"/>
      <dgm:spPr>
        <a:solidFill>
          <a:srgbClr val="D2D2D2"/>
        </a:solidFill>
        <a:ln>
          <a:solidFill>
            <a:schemeClr val="tx1">
              <a:lumMod val="50000"/>
            </a:schemeClr>
          </a:solidFill>
        </a:ln>
      </dgm:spPr>
      <dgm:t>
        <a:bodyPr/>
        <a:lstStyle/>
        <a:p>
          <a:r>
            <a:rPr lang="en-US" dirty="0" smtClean="0">
              <a:solidFill>
                <a:schemeClr val="tx1"/>
              </a:solidFill>
            </a:rPr>
            <a:t>Creating and deploying application resources</a:t>
          </a:r>
          <a:endParaRPr lang="en-US" dirty="0">
            <a:solidFill>
              <a:schemeClr val="tx1"/>
            </a:solidFill>
          </a:endParaRPr>
        </a:p>
      </dgm:t>
    </dgm:pt>
    <dgm:pt modelId="{78C9E719-C49E-4BEA-8969-ABFBE4765AC3}" type="parTrans" cxnId="{BBF5AE29-6C5B-4703-AAFC-FF11F22F04EA}">
      <dgm:prSet/>
      <dgm:spPr/>
      <dgm:t>
        <a:bodyPr/>
        <a:lstStyle/>
        <a:p>
          <a:endParaRPr lang="en-US"/>
        </a:p>
      </dgm:t>
    </dgm:pt>
    <dgm:pt modelId="{6F9966F5-FAE6-493A-BC06-3D2AAF57DA50}" type="sibTrans" cxnId="{BBF5AE29-6C5B-4703-AAFC-FF11F22F04EA}">
      <dgm:prSet/>
      <dgm:spPr>
        <a:solidFill>
          <a:schemeClr val="tx1">
            <a:alpha val="90000"/>
          </a:schemeClr>
        </a:solidFill>
      </dgm:spPr>
      <dgm:t>
        <a:bodyPr/>
        <a:lstStyle/>
        <a:p>
          <a:endParaRPr lang="en-US"/>
        </a:p>
      </dgm:t>
    </dgm:pt>
    <dgm:pt modelId="{647001BE-D379-48F3-9F75-5DEBC3BEB756}">
      <dgm:prSet phldrT="[Text]"/>
      <dgm:spPr>
        <a:solidFill>
          <a:srgbClr val="D2D2D2"/>
        </a:solidFill>
        <a:ln>
          <a:solidFill>
            <a:schemeClr val="tx1">
              <a:lumMod val="50000"/>
            </a:schemeClr>
          </a:solidFill>
        </a:ln>
      </dgm:spPr>
      <dgm:t>
        <a:bodyPr/>
        <a:lstStyle/>
        <a:p>
          <a:r>
            <a:rPr lang="en-US" dirty="0" smtClean="0">
              <a:solidFill>
                <a:schemeClr val="tx1"/>
              </a:solidFill>
            </a:rPr>
            <a:t>Associating add-in metadata with AAD app</a:t>
          </a:r>
          <a:endParaRPr lang="en-US" dirty="0">
            <a:solidFill>
              <a:schemeClr val="tx1"/>
            </a:solidFill>
          </a:endParaRPr>
        </a:p>
      </dgm:t>
    </dgm:pt>
    <dgm:pt modelId="{66D28895-CBBB-4C77-9FD9-7A136F892013}" type="parTrans" cxnId="{9B2FA977-4809-41E0-808C-65624FFDABA2}">
      <dgm:prSet/>
      <dgm:spPr/>
      <dgm:t>
        <a:bodyPr/>
        <a:lstStyle/>
        <a:p>
          <a:endParaRPr lang="en-US"/>
        </a:p>
      </dgm:t>
    </dgm:pt>
    <dgm:pt modelId="{71818795-7DD5-4148-93C3-2FD6D9BAC5C6}" type="sibTrans" cxnId="{9B2FA977-4809-41E0-808C-65624FFDABA2}">
      <dgm:prSet/>
      <dgm:spPr>
        <a:solidFill>
          <a:schemeClr val="tx1">
            <a:alpha val="90000"/>
          </a:schemeClr>
        </a:solidFill>
      </dgm:spPr>
      <dgm:t>
        <a:bodyPr/>
        <a:lstStyle/>
        <a:p>
          <a:endParaRPr lang="en-US"/>
        </a:p>
      </dgm:t>
    </dgm:pt>
    <dgm:pt modelId="{41DD67A2-D5C2-47CF-80B0-3E9BFC298987}">
      <dgm:prSet phldrT="[Text]"/>
      <dgm:spPr>
        <a:solidFill>
          <a:srgbClr val="D2D2D2"/>
        </a:solidFill>
        <a:ln>
          <a:solidFill>
            <a:schemeClr val="tx1">
              <a:lumMod val="50000"/>
            </a:schemeClr>
          </a:solidFill>
        </a:ln>
      </dgm:spPr>
      <dgm:t>
        <a:bodyPr/>
        <a:lstStyle/>
        <a:p>
          <a:r>
            <a:rPr lang="en-US" dirty="0" smtClean="0">
              <a:solidFill>
                <a:schemeClr val="tx1"/>
              </a:solidFill>
            </a:rPr>
            <a:t>Ensuring proper behavior at runtime</a:t>
          </a:r>
          <a:endParaRPr lang="en-US" dirty="0">
            <a:solidFill>
              <a:schemeClr val="tx1"/>
            </a:solidFill>
          </a:endParaRPr>
        </a:p>
      </dgm:t>
    </dgm:pt>
    <dgm:pt modelId="{6042CD0F-5B88-4EB7-AC30-0EB1E80FAA2D}" type="parTrans" cxnId="{AF1CD7BC-27B4-484D-8EA6-BF58625FCAF0}">
      <dgm:prSet/>
      <dgm:spPr/>
      <dgm:t>
        <a:bodyPr/>
        <a:lstStyle/>
        <a:p>
          <a:endParaRPr lang="en-US"/>
        </a:p>
      </dgm:t>
    </dgm:pt>
    <dgm:pt modelId="{F67D0951-83A5-4B00-ADEA-2656530F64A5}" type="sibTrans" cxnId="{AF1CD7BC-27B4-484D-8EA6-BF58625FCAF0}">
      <dgm:prSet/>
      <dgm:spPr/>
      <dgm:t>
        <a:bodyPr/>
        <a:lstStyle/>
        <a:p>
          <a:endParaRPr lang="en-US"/>
        </a:p>
      </dgm:t>
    </dgm:pt>
    <dgm:pt modelId="{4A91AD95-CAF0-46D2-A584-54E0501F0900}">
      <dgm:prSet phldrT="[Text]"/>
      <dgm:spPr>
        <a:solidFill>
          <a:srgbClr val="D2D2D2"/>
        </a:solidFill>
        <a:ln>
          <a:solidFill>
            <a:schemeClr val="tx1">
              <a:lumMod val="50000"/>
            </a:schemeClr>
          </a:solidFill>
        </a:ln>
      </dgm:spPr>
      <dgm:t>
        <a:bodyPr/>
        <a:lstStyle/>
        <a:p>
          <a:r>
            <a:rPr lang="en-US" dirty="0" smtClean="0">
              <a:solidFill>
                <a:schemeClr val="tx1"/>
              </a:solidFill>
            </a:rPr>
            <a:t>Declaring add-in metadata</a:t>
          </a:r>
          <a:endParaRPr lang="en-US" dirty="0">
            <a:solidFill>
              <a:schemeClr val="tx1"/>
            </a:solidFill>
          </a:endParaRPr>
        </a:p>
      </dgm:t>
    </dgm:pt>
    <dgm:pt modelId="{D5612E0E-C3AB-4A0C-9B28-7CEEB7D9606B}" type="parTrans" cxnId="{A402928B-CE71-4148-852E-5AC982901CF4}">
      <dgm:prSet/>
      <dgm:spPr/>
      <dgm:t>
        <a:bodyPr/>
        <a:lstStyle/>
        <a:p>
          <a:endParaRPr lang="en-US"/>
        </a:p>
      </dgm:t>
    </dgm:pt>
    <dgm:pt modelId="{EC848483-7309-4873-995E-D4599850F32B}" type="sibTrans" cxnId="{A402928B-CE71-4148-852E-5AC982901CF4}">
      <dgm:prSet/>
      <dgm:spPr>
        <a:solidFill>
          <a:schemeClr val="tx1">
            <a:alpha val="90000"/>
          </a:schemeClr>
        </a:solidFill>
      </dgm:spPr>
      <dgm:t>
        <a:bodyPr/>
        <a:lstStyle/>
        <a:p>
          <a:endParaRPr lang="en-US"/>
        </a:p>
      </dgm:t>
    </dgm:pt>
    <dgm:pt modelId="{5F11CB3F-CEEC-4AE2-853D-6BACAC881450}" type="pres">
      <dgm:prSet presAssocID="{829DA1E1-8752-4BC7-9BF8-6749507FB0E9}" presName="outerComposite" presStyleCnt="0">
        <dgm:presLayoutVars>
          <dgm:chMax val="5"/>
          <dgm:dir/>
          <dgm:resizeHandles val="exact"/>
        </dgm:presLayoutVars>
      </dgm:prSet>
      <dgm:spPr/>
      <dgm:t>
        <a:bodyPr/>
        <a:lstStyle/>
        <a:p>
          <a:endParaRPr lang="en-US"/>
        </a:p>
      </dgm:t>
    </dgm:pt>
    <dgm:pt modelId="{217154C3-C9E8-4655-A498-6B3AF964E7E9}" type="pres">
      <dgm:prSet presAssocID="{829DA1E1-8752-4BC7-9BF8-6749507FB0E9}" presName="dummyMaxCanvas" presStyleCnt="0">
        <dgm:presLayoutVars/>
      </dgm:prSet>
      <dgm:spPr/>
      <dgm:t>
        <a:bodyPr/>
        <a:lstStyle/>
        <a:p>
          <a:endParaRPr lang="en-US"/>
        </a:p>
      </dgm:t>
    </dgm:pt>
    <dgm:pt modelId="{0B2AE55B-805B-42CE-963D-88C9E8D34BE4}" type="pres">
      <dgm:prSet presAssocID="{829DA1E1-8752-4BC7-9BF8-6749507FB0E9}" presName="FiveNodes_1" presStyleLbl="node1" presStyleIdx="0" presStyleCnt="5">
        <dgm:presLayoutVars>
          <dgm:bulletEnabled val="1"/>
        </dgm:presLayoutVars>
      </dgm:prSet>
      <dgm:spPr/>
      <dgm:t>
        <a:bodyPr/>
        <a:lstStyle/>
        <a:p>
          <a:endParaRPr lang="en-US"/>
        </a:p>
      </dgm:t>
    </dgm:pt>
    <dgm:pt modelId="{EF86425C-5D43-4DFC-9D45-0D784996D5BF}" type="pres">
      <dgm:prSet presAssocID="{829DA1E1-8752-4BC7-9BF8-6749507FB0E9}" presName="FiveNodes_2" presStyleLbl="node1" presStyleIdx="1" presStyleCnt="5">
        <dgm:presLayoutVars>
          <dgm:bulletEnabled val="1"/>
        </dgm:presLayoutVars>
      </dgm:prSet>
      <dgm:spPr/>
      <dgm:t>
        <a:bodyPr/>
        <a:lstStyle/>
        <a:p>
          <a:endParaRPr lang="en-US"/>
        </a:p>
      </dgm:t>
    </dgm:pt>
    <dgm:pt modelId="{8C9DC107-E149-4FA0-B206-58F92E04EA20}" type="pres">
      <dgm:prSet presAssocID="{829DA1E1-8752-4BC7-9BF8-6749507FB0E9}" presName="FiveNodes_3" presStyleLbl="node1" presStyleIdx="2" presStyleCnt="5">
        <dgm:presLayoutVars>
          <dgm:bulletEnabled val="1"/>
        </dgm:presLayoutVars>
      </dgm:prSet>
      <dgm:spPr/>
      <dgm:t>
        <a:bodyPr/>
        <a:lstStyle/>
        <a:p>
          <a:endParaRPr lang="en-US"/>
        </a:p>
      </dgm:t>
    </dgm:pt>
    <dgm:pt modelId="{82CC75CE-9074-4B3D-96A1-C72116CB27E1}" type="pres">
      <dgm:prSet presAssocID="{829DA1E1-8752-4BC7-9BF8-6749507FB0E9}" presName="FiveNodes_4" presStyleLbl="node1" presStyleIdx="3" presStyleCnt="5">
        <dgm:presLayoutVars>
          <dgm:bulletEnabled val="1"/>
        </dgm:presLayoutVars>
      </dgm:prSet>
      <dgm:spPr/>
      <dgm:t>
        <a:bodyPr/>
        <a:lstStyle/>
        <a:p>
          <a:endParaRPr lang="en-US"/>
        </a:p>
      </dgm:t>
    </dgm:pt>
    <dgm:pt modelId="{26804F49-BAEA-4DB7-874A-7CC8A0A1E8EA}" type="pres">
      <dgm:prSet presAssocID="{829DA1E1-8752-4BC7-9BF8-6749507FB0E9}" presName="FiveNodes_5" presStyleLbl="node1" presStyleIdx="4" presStyleCnt="5">
        <dgm:presLayoutVars>
          <dgm:bulletEnabled val="1"/>
        </dgm:presLayoutVars>
      </dgm:prSet>
      <dgm:spPr/>
      <dgm:t>
        <a:bodyPr/>
        <a:lstStyle/>
        <a:p>
          <a:endParaRPr lang="en-US"/>
        </a:p>
      </dgm:t>
    </dgm:pt>
    <dgm:pt modelId="{CBA7CAAD-A93A-442B-8C04-14F1D56BB938}" type="pres">
      <dgm:prSet presAssocID="{829DA1E1-8752-4BC7-9BF8-6749507FB0E9}" presName="FiveConn_1-2" presStyleLbl="fgAccFollowNode1" presStyleIdx="0" presStyleCnt="4">
        <dgm:presLayoutVars>
          <dgm:bulletEnabled val="1"/>
        </dgm:presLayoutVars>
      </dgm:prSet>
      <dgm:spPr/>
      <dgm:t>
        <a:bodyPr/>
        <a:lstStyle/>
        <a:p>
          <a:endParaRPr lang="en-US"/>
        </a:p>
      </dgm:t>
    </dgm:pt>
    <dgm:pt modelId="{34E91463-7742-4E45-AD3B-05ACCA9CA1CC}" type="pres">
      <dgm:prSet presAssocID="{829DA1E1-8752-4BC7-9BF8-6749507FB0E9}" presName="FiveConn_2-3" presStyleLbl="fgAccFollowNode1" presStyleIdx="1" presStyleCnt="4">
        <dgm:presLayoutVars>
          <dgm:bulletEnabled val="1"/>
        </dgm:presLayoutVars>
      </dgm:prSet>
      <dgm:spPr/>
      <dgm:t>
        <a:bodyPr/>
        <a:lstStyle/>
        <a:p>
          <a:endParaRPr lang="en-US"/>
        </a:p>
      </dgm:t>
    </dgm:pt>
    <dgm:pt modelId="{349F3AFA-D939-44E6-9AE3-D1F1305F5EC3}" type="pres">
      <dgm:prSet presAssocID="{829DA1E1-8752-4BC7-9BF8-6749507FB0E9}" presName="FiveConn_3-4" presStyleLbl="fgAccFollowNode1" presStyleIdx="2" presStyleCnt="4">
        <dgm:presLayoutVars>
          <dgm:bulletEnabled val="1"/>
        </dgm:presLayoutVars>
      </dgm:prSet>
      <dgm:spPr/>
      <dgm:t>
        <a:bodyPr/>
        <a:lstStyle/>
        <a:p>
          <a:endParaRPr lang="en-US"/>
        </a:p>
      </dgm:t>
    </dgm:pt>
    <dgm:pt modelId="{7CA570EE-96EC-470B-A462-3175D7C4D4F6}" type="pres">
      <dgm:prSet presAssocID="{829DA1E1-8752-4BC7-9BF8-6749507FB0E9}" presName="FiveConn_4-5" presStyleLbl="fgAccFollowNode1" presStyleIdx="3" presStyleCnt="4">
        <dgm:presLayoutVars>
          <dgm:bulletEnabled val="1"/>
        </dgm:presLayoutVars>
      </dgm:prSet>
      <dgm:spPr/>
      <dgm:t>
        <a:bodyPr/>
        <a:lstStyle/>
        <a:p>
          <a:endParaRPr lang="en-US"/>
        </a:p>
      </dgm:t>
    </dgm:pt>
    <dgm:pt modelId="{84ACC180-F314-4427-B0C5-8AD6826EEAA3}" type="pres">
      <dgm:prSet presAssocID="{829DA1E1-8752-4BC7-9BF8-6749507FB0E9}" presName="FiveNodes_1_text" presStyleLbl="node1" presStyleIdx="4" presStyleCnt="5">
        <dgm:presLayoutVars>
          <dgm:bulletEnabled val="1"/>
        </dgm:presLayoutVars>
      </dgm:prSet>
      <dgm:spPr/>
      <dgm:t>
        <a:bodyPr/>
        <a:lstStyle/>
        <a:p>
          <a:endParaRPr lang="en-US"/>
        </a:p>
      </dgm:t>
    </dgm:pt>
    <dgm:pt modelId="{7606279A-EF18-4A59-B778-EF5AEE3AD7C0}" type="pres">
      <dgm:prSet presAssocID="{829DA1E1-8752-4BC7-9BF8-6749507FB0E9}" presName="FiveNodes_2_text" presStyleLbl="node1" presStyleIdx="4" presStyleCnt="5">
        <dgm:presLayoutVars>
          <dgm:bulletEnabled val="1"/>
        </dgm:presLayoutVars>
      </dgm:prSet>
      <dgm:spPr/>
      <dgm:t>
        <a:bodyPr/>
        <a:lstStyle/>
        <a:p>
          <a:endParaRPr lang="en-US"/>
        </a:p>
      </dgm:t>
    </dgm:pt>
    <dgm:pt modelId="{DBA317AF-D480-4B5D-B1D5-986FCED8824C}" type="pres">
      <dgm:prSet presAssocID="{829DA1E1-8752-4BC7-9BF8-6749507FB0E9}" presName="FiveNodes_3_text" presStyleLbl="node1" presStyleIdx="4" presStyleCnt="5">
        <dgm:presLayoutVars>
          <dgm:bulletEnabled val="1"/>
        </dgm:presLayoutVars>
      </dgm:prSet>
      <dgm:spPr/>
      <dgm:t>
        <a:bodyPr/>
        <a:lstStyle/>
        <a:p>
          <a:endParaRPr lang="en-US"/>
        </a:p>
      </dgm:t>
    </dgm:pt>
    <dgm:pt modelId="{A56290BD-B86C-419F-84CA-C9984D8D68C0}" type="pres">
      <dgm:prSet presAssocID="{829DA1E1-8752-4BC7-9BF8-6749507FB0E9}" presName="FiveNodes_4_text" presStyleLbl="node1" presStyleIdx="4" presStyleCnt="5">
        <dgm:presLayoutVars>
          <dgm:bulletEnabled val="1"/>
        </dgm:presLayoutVars>
      </dgm:prSet>
      <dgm:spPr/>
      <dgm:t>
        <a:bodyPr/>
        <a:lstStyle/>
        <a:p>
          <a:endParaRPr lang="en-US"/>
        </a:p>
      </dgm:t>
    </dgm:pt>
    <dgm:pt modelId="{A2D6B65F-A1AB-42C9-B4B2-759AEBCEBD75}" type="pres">
      <dgm:prSet presAssocID="{829DA1E1-8752-4BC7-9BF8-6749507FB0E9}" presName="FiveNodes_5_text" presStyleLbl="node1" presStyleIdx="4" presStyleCnt="5">
        <dgm:presLayoutVars>
          <dgm:bulletEnabled val="1"/>
        </dgm:presLayoutVars>
      </dgm:prSet>
      <dgm:spPr/>
      <dgm:t>
        <a:bodyPr/>
        <a:lstStyle/>
        <a:p>
          <a:endParaRPr lang="en-US"/>
        </a:p>
      </dgm:t>
    </dgm:pt>
  </dgm:ptLst>
  <dgm:cxnLst>
    <dgm:cxn modelId="{AA4C8245-93D9-184A-8556-B4DD8F8861D1}" type="presOf" srcId="{71818795-7DD5-4148-93C3-2FD6D9BAC5C6}" destId="{7CA570EE-96EC-470B-A462-3175D7C4D4F6}" srcOrd="0" destOrd="0" presId="urn:microsoft.com/office/officeart/2005/8/layout/vProcess5"/>
    <dgm:cxn modelId="{ABF1270A-8E62-4D41-AAD5-D77523A86326}" type="presOf" srcId="{4A91AD95-CAF0-46D2-A584-54E0501F0900}" destId="{8C9DC107-E149-4FA0-B206-58F92E04EA20}" srcOrd="0" destOrd="0" presId="urn:microsoft.com/office/officeart/2005/8/layout/vProcess5"/>
    <dgm:cxn modelId="{E738C3FE-796F-244F-B7CF-476FA9143AFC}" type="presOf" srcId="{647001BE-D379-48F3-9F75-5DEBC3BEB756}" destId="{82CC75CE-9074-4B3D-96A1-C72116CB27E1}" srcOrd="0" destOrd="0" presId="urn:microsoft.com/office/officeart/2005/8/layout/vProcess5"/>
    <dgm:cxn modelId="{5C4F9900-1640-C642-91D3-21B2A4AD0B24}" type="presOf" srcId="{F4954B2E-B324-448A-AC17-799295EBF18A}" destId="{7606279A-EF18-4A59-B778-EF5AEE3AD7C0}" srcOrd="1" destOrd="0" presId="urn:microsoft.com/office/officeart/2005/8/layout/vProcess5"/>
    <dgm:cxn modelId="{A402928B-CE71-4148-852E-5AC982901CF4}" srcId="{829DA1E1-8752-4BC7-9BF8-6749507FB0E9}" destId="{4A91AD95-CAF0-46D2-A584-54E0501F0900}" srcOrd="2" destOrd="0" parTransId="{D5612E0E-C3AB-4A0C-9B28-7CEEB7D9606B}" sibTransId="{EC848483-7309-4873-995E-D4599850F32B}"/>
    <dgm:cxn modelId="{9FB09CF1-4A61-744B-A524-65640A245BE6}" type="presOf" srcId="{AB0CDD54-4F33-4F45-8E26-9EEB7CBCC9FB}" destId="{84ACC180-F314-4427-B0C5-8AD6826EEAA3}" srcOrd="1" destOrd="0" presId="urn:microsoft.com/office/officeart/2005/8/layout/vProcess5"/>
    <dgm:cxn modelId="{98E0B9B5-3A89-CB4D-8346-8BDFEE063A07}" type="presOf" srcId="{4A91AD95-CAF0-46D2-A584-54E0501F0900}" destId="{DBA317AF-D480-4B5D-B1D5-986FCED8824C}" srcOrd="1" destOrd="0" presId="urn:microsoft.com/office/officeart/2005/8/layout/vProcess5"/>
    <dgm:cxn modelId="{AC7287D3-D91B-EA49-921A-1AFA2B19EB6C}" type="presOf" srcId="{41DD67A2-D5C2-47CF-80B0-3E9BFC298987}" destId="{A2D6B65F-A1AB-42C9-B4B2-759AEBCEBD75}" srcOrd="1" destOrd="0" presId="urn:microsoft.com/office/officeart/2005/8/layout/vProcess5"/>
    <dgm:cxn modelId="{0F4142DA-468E-A04D-9651-C15105E131E6}" type="presOf" srcId="{AB0CDD54-4F33-4F45-8E26-9EEB7CBCC9FB}" destId="{0B2AE55B-805B-42CE-963D-88C9E8D34BE4}" srcOrd="0" destOrd="0" presId="urn:microsoft.com/office/officeart/2005/8/layout/vProcess5"/>
    <dgm:cxn modelId="{3A986D5B-0632-7F47-8666-74665FD3E4AF}" type="presOf" srcId="{EC848483-7309-4873-995E-D4599850F32B}" destId="{349F3AFA-D939-44E6-9AE3-D1F1305F5EC3}" srcOrd="0" destOrd="0" presId="urn:microsoft.com/office/officeart/2005/8/layout/vProcess5"/>
    <dgm:cxn modelId="{AF1CD7BC-27B4-484D-8EA6-BF58625FCAF0}" srcId="{829DA1E1-8752-4BC7-9BF8-6749507FB0E9}" destId="{41DD67A2-D5C2-47CF-80B0-3E9BFC298987}" srcOrd="4" destOrd="0" parTransId="{6042CD0F-5B88-4EB7-AC30-0EB1E80FAA2D}" sibTransId="{F67D0951-83A5-4B00-ADEA-2656530F64A5}"/>
    <dgm:cxn modelId="{9B2FA977-4809-41E0-808C-65624FFDABA2}" srcId="{829DA1E1-8752-4BC7-9BF8-6749507FB0E9}" destId="{647001BE-D379-48F3-9F75-5DEBC3BEB756}" srcOrd="3" destOrd="0" parTransId="{66D28895-CBBB-4C77-9FD9-7A136F892013}" sibTransId="{71818795-7DD5-4148-93C3-2FD6D9BAC5C6}"/>
    <dgm:cxn modelId="{7A5C5F82-D0FF-4C45-B3F0-DAE5C4075A25}" type="presOf" srcId="{829DA1E1-8752-4BC7-9BF8-6749507FB0E9}" destId="{5F11CB3F-CEEC-4AE2-853D-6BACAC881450}" srcOrd="0" destOrd="0" presId="urn:microsoft.com/office/officeart/2005/8/layout/vProcess5"/>
    <dgm:cxn modelId="{B8E8D765-7239-524E-955B-5B6C46D72A2B}" type="presOf" srcId="{F4954B2E-B324-448A-AC17-799295EBF18A}" destId="{EF86425C-5D43-4DFC-9D45-0D784996D5BF}" srcOrd="0" destOrd="0" presId="urn:microsoft.com/office/officeart/2005/8/layout/vProcess5"/>
    <dgm:cxn modelId="{820C9B80-C72C-3B44-A4B1-E99F41086962}" type="presOf" srcId="{647001BE-D379-48F3-9F75-5DEBC3BEB756}" destId="{A56290BD-B86C-419F-84CA-C9984D8D68C0}" srcOrd="1" destOrd="0" presId="urn:microsoft.com/office/officeart/2005/8/layout/vProcess5"/>
    <dgm:cxn modelId="{241A840B-13B9-40FF-BB06-A1DAA4976AA4}" srcId="{829DA1E1-8752-4BC7-9BF8-6749507FB0E9}" destId="{AB0CDD54-4F33-4F45-8E26-9EEB7CBCC9FB}" srcOrd="0" destOrd="0" parTransId="{081C52C1-986B-42F5-B38C-D887D5034AD0}" sibTransId="{2EC1C01F-3ADC-4859-A056-D4457ED282EA}"/>
    <dgm:cxn modelId="{BBF5AE29-6C5B-4703-AAFC-FF11F22F04EA}" srcId="{829DA1E1-8752-4BC7-9BF8-6749507FB0E9}" destId="{F4954B2E-B324-448A-AC17-799295EBF18A}" srcOrd="1" destOrd="0" parTransId="{78C9E719-C49E-4BEA-8969-ABFBE4765AC3}" sibTransId="{6F9966F5-FAE6-493A-BC06-3D2AAF57DA50}"/>
    <dgm:cxn modelId="{E7E86D12-775B-974C-AF67-DED813F635B7}" type="presOf" srcId="{2EC1C01F-3ADC-4859-A056-D4457ED282EA}" destId="{CBA7CAAD-A93A-442B-8C04-14F1D56BB938}" srcOrd="0" destOrd="0" presId="urn:microsoft.com/office/officeart/2005/8/layout/vProcess5"/>
    <dgm:cxn modelId="{C78CCE42-7657-3048-AAF1-3EEA69901CD1}" type="presOf" srcId="{41DD67A2-D5C2-47CF-80B0-3E9BFC298987}" destId="{26804F49-BAEA-4DB7-874A-7CC8A0A1E8EA}" srcOrd="0" destOrd="0" presId="urn:microsoft.com/office/officeart/2005/8/layout/vProcess5"/>
    <dgm:cxn modelId="{CFADAD69-9DB0-0D4C-83BE-25691E051145}" type="presOf" srcId="{6F9966F5-FAE6-493A-BC06-3D2AAF57DA50}" destId="{34E91463-7742-4E45-AD3B-05ACCA9CA1CC}" srcOrd="0" destOrd="0" presId="urn:microsoft.com/office/officeart/2005/8/layout/vProcess5"/>
    <dgm:cxn modelId="{632DE051-98AA-AA41-9E42-92051B19FB57}" type="presParOf" srcId="{5F11CB3F-CEEC-4AE2-853D-6BACAC881450}" destId="{217154C3-C9E8-4655-A498-6B3AF964E7E9}" srcOrd="0" destOrd="0" presId="urn:microsoft.com/office/officeart/2005/8/layout/vProcess5"/>
    <dgm:cxn modelId="{4B0028CE-E8D9-5D4B-9068-91F84790FF8A}" type="presParOf" srcId="{5F11CB3F-CEEC-4AE2-853D-6BACAC881450}" destId="{0B2AE55B-805B-42CE-963D-88C9E8D34BE4}" srcOrd="1" destOrd="0" presId="urn:microsoft.com/office/officeart/2005/8/layout/vProcess5"/>
    <dgm:cxn modelId="{2BDF3C9A-B924-E441-8EA4-77316C49D74E}" type="presParOf" srcId="{5F11CB3F-CEEC-4AE2-853D-6BACAC881450}" destId="{EF86425C-5D43-4DFC-9D45-0D784996D5BF}" srcOrd="2" destOrd="0" presId="urn:microsoft.com/office/officeart/2005/8/layout/vProcess5"/>
    <dgm:cxn modelId="{1708D304-140A-8241-A684-73050430F597}" type="presParOf" srcId="{5F11CB3F-CEEC-4AE2-853D-6BACAC881450}" destId="{8C9DC107-E149-4FA0-B206-58F92E04EA20}" srcOrd="3" destOrd="0" presId="urn:microsoft.com/office/officeart/2005/8/layout/vProcess5"/>
    <dgm:cxn modelId="{2E822C38-9CA6-624F-91D0-D0FA2328FBE4}" type="presParOf" srcId="{5F11CB3F-CEEC-4AE2-853D-6BACAC881450}" destId="{82CC75CE-9074-4B3D-96A1-C72116CB27E1}" srcOrd="4" destOrd="0" presId="urn:microsoft.com/office/officeart/2005/8/layout/vProcess5"/>
    <dgm:cxn modelId="{A427EA64-4EDE-7042-9A79-449BB452829A}" type="presParOf" srcId="{5F11CB3F-CEEC-4AE2-853D-6BACAC881450}" destId="{26804F49-BAEA-4DB7-874A-7CC8A0A1E8EA}" srcOrd="5" destOrd="0" presId="urn:microsoft.com/office/officeart/2005/8/layout/vProcess5"/>
    <dgm:cxn modelId="{C7C74DA1-A43A-FF4C-B04F-FB3C8113568E}" type="presParOf" srcId="{5F11CB3F-CEEC-4AE2-853D-6BACAC881450}" destId="{CBA7CAAD-A93A-442B-8C04-14F1D56BB938}" srcOrd="6" destOrd="0" presId="urn:microsoft.com/office/officeart/2005/8/layout/vProcess5"/>
    <dgm:cxn modelId="{701FB829-45B0-CE43-8987-92B665298D58}" type="presParOf" srcId="{5F11CB3F-CEEC-4AE2-853D-6BACAC881450}" destId="{34E91463-7742-4E45-AD3B-05ACCA9CA1CC}" srcOrd="7" destOrd="0" presId="urn:microsoft.com/office/officeart/2005/8/layout/vProcess5"/>
    <dgm:cxn modelId="{5FE8C747-EA4D-B543-8B21-4772C75CAD65}" type="presParOf" srcId="{5F11CB3F-CEEC-4AE2-853D-6BACAC881450}" destId="{349F3AFA-D939-44E6-9AE3-D1F1305F5EC3}" srcOrd="8" destOrd="0" presId="urn:microsoft.com/office/officeart/2005/8/layout/vProcess5"/>
    <dgm:cxn modelId="{A6238323-AD9C-FD48-989F-528CCE32BB75}" type="presParOf" srcId="{5F11CB3F-CEEC-4AE2-853D-6BACAC881450}" destId="{7CA570EE-96EC-470B-A462-3175D7C4D4F6}" srcOrd="9" destOrd="0" presId="urn:microsoft.com/office/officeart/2005/8/layout/vProcess5"/>
    <dgm:cxn modelId="{852EAB5C-A4AC-4944-BB18-9479FE289A2A}" type="presParOf" srcId="{5F11CB3F-CEEC-4AE2-853D-6BACAC881450}" destId="{84ACC180-F314-4427-B0C5-8AD6826EEAA3}" srcOrd="10" destOrd="0" presId="urn:microsoft.com/office/officeart/2005/8/layout/vProcess5"/>
    <dgm:cxn modelId="{CD4201FA-E909-7145-BC9F-54BD50CD371E}" type="presParOf" srcId="{5F11CB3F-CEEC-4AE2-853D-6BACAC881450}" destId="{7606279A-EF18-4A59-B778-EF5AEE3AD7C0}" srcOrd="11" destOrd="0" presId="urn:microsoft.com/office/officeart/2005/8/layout/vProcess5"/>
    <dgm:cxn modelId="{B8F3EDB6-4F18-1A4D-B713-F1BE82FFF386}" type="presParOf" srcId="{5F11CB3F-CEEC-4AE2-853D-6BACAC881450}" destId="{DBA317AF-D480-4B5D-B1D5-986FCED8824C}" srcOrd="12" destOrd="0" presId="urn:microsoft.com/office/officeart/2005/8/layout/vProcess5"/>
    <dgm:cxn modelId="{CB0FF01B-1D51-5D43-93F0-9C2CAB345B67}" type="presParOf" srcId="{5F11CB3F-CEEC-4AE2-853D-6BACAC881450}" destId="{A56290BD-B86C-419F-84CA-C9984D8D68C0}" srcOrd="13" destOrd="0" presId="urn:microsoft.com/office/officeart/2005/8/layout/vProcess5"/>
    <dgm:cxn modelId="{07936CB8-8C8F-604B-904F-946F933B43E5}" type="presParOf" srcId="{5F11CB3F-CEEC-4AE2-853D-6BACAC881450}" destId="{A2D6B65F-A1AB-42C9-B4B2-759AEBCEBD75}"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AE55B-805B-42CE-963D-88C9E8D34BE4}">
      <dsp:nvSpPr>
        <dsp:cNvPr id="0" name=""/>
        <dsp:cNvSpPr/>
      </dsp:nvSpPr>
      <dsp:spPr>
        <a:xfrm>
          <a:off x="0" y="0"/>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Registering app in Azure AD</a:t>
          </a:r>
          <a:endParaRPr lang="en-US" sz="2900" kern="1200" dirty="0">
            <a:solidFill>
              <a:schemeClr val="tx1"/>
            </a:solidFill>
          </a:endParaRPr>
        </a:p>
      </dsp:txBody>
      <dsp:txXfrm>
        <a:off x="25016" y="25016"/>
        <a:ext cx="7224869" cy="804088"/>
      </dsp:txXfrm>
    </dsp:sp>
    <dsp:sp modelId="{EF86425C-5D43-4DFC-9D45-0D784996D5BF}">
      <dsp:nvSpPr>
        <dsp:cNvPr id="0" name=""/>
        <dsp:cNvSpPr/>
      </dsp:nvSpPr>
      <dsp:spPr>
        <a:xfrm>
          <a:off x="615807" y="972747"/>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Creating and deploying application resources</a:t>
          </a:r>
          <a:endParaRPr lang="en-US" sz="2900" kern="1200" dirty="0">
            <a:solidFill>
              <a:schemeClr val="tx1"/>
            </a:solidFill>
          </a:endParaRPr>
        </a:p>
      </dsp:txBody>
      <dsp:txXfrm>
        <a:off x="640823" y="997763"/>
        <a:ext cx="7025446" cy="804088"/>
      </dsp:txXfrm>
    </dsp:sp>
    <dsp:sp modelId="{8C9DC107-E149-4FA0-B206-58F92E04EA20}">
      <dsp:nvSpPr>
        <dsp:cNvPr id="0" name=""/>
        <dsp:cNvSpPr/>
      </dsp:nvSpPr>
      <dsp:spPr>
        <a:xfrm>
          <a:off x="1231614" y="1945495"/>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Declaring add-in metadata</a:t>
          </a:r>
          <a:endParaRPr lang="en-US" sz="2900" kern="1200" dirty="0">
            <a:solidFill>
              <a:schemeClr val="tx1"/>
            </a:solidFill>
          </a:endParaRPr>
        </a:p>
      </dsp:txBody>
      <dsp:txXfrm>
        <a:off x="1256630" y="1970511"/>
        <a:ext cx="7025446" cy="804088"/>
      </dsp:txXfrm>
    </dsp:sp>
    <dsp:sp modelId="{82CC75CE-9074-4B3D-96A1-C72116CB27E1}">
      <dsp:nvSpPr>
        <dsp:cNvPr id="0" name=""/>
        <dsp:cNvSpPr/>
      </dsp:nvSpPr>
      <dsp:spPr>
        <a:xfrm>
          <a:off x="1847422" y="2918243"/>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Associating add-in metadata with AAD app</a:t>
          </a:r>
          <a:endParaRPr lang="en-US" sz="2900" kern="1200" dirty="0">
            <a:solidFill>
              <a:schemeClr val="tx1"/>
            </a:solidFill>
          </a:endParaRPr>
        </a:p>
      </dsp:txBody>
      <dsp:txXfrm>
        <a:off x="1872438" y="2943259"/>
        <a:ext cx="7025446" cy="804088"/>
      </dsp:txXfrm>
    </dsp:sp>
    <dsp:sp modelId="{26804F49-BAEA-4DB7-874A-7CC8A0A1E8EA}">
      <dsp:nvSpPr>
        <dsp:cNvPr id="0" name=""/>
        <dsp:cNvSpPr/>
      </dsp:nvSpPr>
      <dsp:spPr>
        <a:xfrm>
          <a:off x="2463229" y="3890991"/>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Ensuring proper behavior at runtime</a:t>
          </a:r>
          <a:endParaRPr lang="en-US" sz="2900" kern="1200" dirty="0">
            <a:solidFill>
              <a:schemeClr val="tx1"/>
            </a:solidFill>
          </a:endParaRPr>
        </a:p>
      </dsp:txBody>
      <dsp:txXfrm>
        <a:off x="2488245" y="3916007"/>
        <a:ext cx="7025446" cy="804088"/>
      </dsp:txXfrm>
    </dsp:sp>
    <dsp:sp modelId="{CBA7CAAD-A93A-442B-8C04-14F1D56BB938}">
      <dsp:nvSpPr>
        <dsp:cNvPr id="0" name=""/>
        <dsp:cNvSpPr/>
      </dsp:nvSpPr>
      <dsp:spPr>
        <a:xfrm>
          <a:off x="7691285" y="623982"/>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816200" y="623982"/>
        <a:ext cx="305348" cy="417771"/>
      </dsp:txXfrm>
    </dsp:sp>
    <dsp:sp modelId="{34E91463-7742-4E45-AD3B-05ACCA9CA1CC}">
      <dsp:nvSpPr>
        <dsp:cNvPr id="0" name=""/>
        <dsp:cNvSpPr/>
      </dsp:nvSpPr>
      <dsp:spPr>
        <a:xfrm>
          <a:off x="8307092" y="1596730"/>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8432007" y="1596730"/>
        <a:ext cx="305348" cy="417771"/>
      </dsp:txXfrm>
    </dsp:sp>
    <dsp:sp modelId="{349F3AFA-D939-44E6-9AE3-D1F1305F5EC3}">
      <dsp:nvSpPr>
        <dsp:cNvPr id="0" name=""/>
        <dsp:cNvSpPr/>
      </dsp:nvSpPr>
      <dsp:spPr>
        <a:xfrm>
          <a:off x="8922900" y="2555242"/>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9047815" y="2555242"/>
        <a:ext cx="305348" cy="417771"/>
      </dsp:txXfrm>
    </dsp:sp>
    <dsp:sp modelId="{7CA570EE-96EC-470B-A462-3175D7C4D4F6}">
      <dsp:nvSpPr>
        <dsp:cNvPr id="0" name=""/>
        <dsp:cNvSpPr/>
      </dsp:nvSpPr>
      <dsp:spPr>
        <a:xfrm>
          <a:off x="9538707" y="3537480"/>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9663622" y="3537480"/>
        <a:ext cx="305348" cy="41777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10/21/15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10/21/15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10/21/15</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4325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74799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8579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20</a:t>
            </a:fld>
            <a:endParaRPr lang="en-US"/>
          </a:p>
        </p:txBody>
      </p:sp>
    </p:spTree>
    <p:extLst>
      <p:ext uri="{BB962C8B-B14F-4D97-AF65-F5344CB8AC3E}">
        <p14:creationId xmlns:p14="http://schemas.microsoft.com/office/powerpoint/2010/main" val="170830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10/21/15 3:11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2056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10/21/15 3:11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1300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10/21/15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371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01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862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7</a:t>
            </a:fld>
            <a:endParaRPr lang="en-US"/>
          </a:p>
        </p:txBody>
      </p:sp>
    </p:spTree>
    <p:extLst>
      <p:ext uri="{BB962C8B-B14F-4D97-AF65-F5344CB8AC3E}">
        <p14:creationId xmlns:p14="http://schemas.microsoft.com/office/powerpoint/2010/main" val="174834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8</a:t>
            </a:fld>
            <a:endParaRPr lang="en-US"/>
          </a:p>
        </p:txBody>
      </p:sp>
    </p:spTree>
    <p:extLst>
      <p:ext uri="{BB962C8B-B14F-4D97-AF65-F5344CB8AC3E}">
        <p14:creationId xmlns:p14="http://schemas.microsoft.com/office/powerpoint/2010/main" val="1411328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11</a:t>
            </a:fld>
            <a:endParaRPr lang="en-US"/>
          </a:p>
        </p:txBody>
      </p:sp>
    </p:spTree>
    <p:extLst>
      <p:ext uri="{BB962C8B-B14F-4D97-AF65-F5344CB8AC3E}">
        <p14:creationId xmlns:p14="http://schemas.microsoft.com/office/powerpoint/2010/main" val="200972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10/21/15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77565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6CB344-7B75-40A6-AF60-4E8E37693F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602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14</a:t>
            </a:fld>
            <a:endParaRPr lang="en-US"/>
          </a:p>
        </p:txBody>
      </p:sp>
    </p:spTree>
    <p:extLst>
      <p:ext uri="{BB962C8B-B14F-4D97-AF65-F5344CB8AC3E}">
        <p14:creationId xmlns:p14="http://schemas.microsoft.com/office/powerpoint/2010/main" val="1665204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96509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97491958"/>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122532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59502211"/>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49252938"/>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16659969"/>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127135857"/>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023356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9851846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3482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316199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953649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7251098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22124495"/>
      </p:ext>
    </p:extLst>
  </p:cSld>
  <p:clrMapOvr>
    <a:masterClrMapping/>
  </p:clrMapOvr>
  <p:transition>
    <p:fade/>
  </p:transition>
  <p:timing>
    <p:tnLst>
      <p:par>
        <p:cTn id="1" dur="indefinite" restart="never" nodeType="tmRoot"/>
      </p:par>
    </p:tnLst>
  </p:timing>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35317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2437504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1870140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02783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676452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91388"/>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748777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709446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557605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115384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050763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1225144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6517234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3762602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381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925851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892032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509604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9407135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8938088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109538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9877994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6249461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89000045"/>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28009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476847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68809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593406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80274804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64387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04878320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4437871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9802990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6989840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910028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30" Type="http://schemas.openxmlformats.org/officeDocument/2006/relationships/slideLayout" Target="../slideLayouts/slideLayout67.xml"/><Relationship Id="rId31" Type="http://schemas.openxmlformats.org/officeDocument/2006/relationships/slideLayout" Target="../slideLayouts/slideLayout68.xml"/><Relationship Id="rId32" Type="http://schemas.openxmlformats.org/officeDocument/2006/relationships/slideLayout" Target="../slideLayouts/slideLayout69.xml"/><Relationship Id="rId9" Type="http://schemas.openxmlformats.org/officeDocument/2006/relationships/slideLayout" Target="../slideLayouts/slideLayout46.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3" Type="http://schemas.openxmlformats.org/officeDocument/2006/relationships/slideLayout" Target="../slideLayouts/slideLayout70.xml"/><Relationship Id="rId34" Type="http://schemas.openxmlformats.org/officeDocument/2006/relationships/slideLayout" Target="../slideLayouts/slideLayout71.xml"/><Relationship Id="rId35" Type="http://schemas.openxmlformats.org/officeDocument/2006/relationships/theme" Target="../theme/theme3.xml"/><Relationship Id="rId36" Type="http://schemas.openxmlformats.org/officeDocument/2006/relationships/image" Target="../media/image4.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37"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3.png"/><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13.png"/><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00.xml"/><Relationship Id="rId20" Type="http://schemas.openxmlformats.org/officeDocument/2006/relationships/slideLayout" Target="../slideLayouts/slideLayout111.xml"/><Relationship Id="rId21" Type="http://schemas.openxmlformats.org/officeDocument/2006/relationships/slideLayout" Target="../slideLayouts/slideLayout112.xml"/><Relationship Id="rId22" Type="http://schemas.openxmlformats.org/officeDocument/2006/relationships/slideLayout" Target="../slideLayouts/slideLayout113.xml"/><Relationship Id="rId23" Type="http://schemas.openxmlformats.org/officeDocument/2006/relationships/slideLayout" Target="../slideLayouts/slideLayout114.xml"/><Relationship Id="rId24" Type="http://schemas.openxmlformats.org/officeDocument/2006/relationships/slideLayout" Target="../slideLayouts/slideLayout115.xml"/><Relationship Id="rId25" Type="http://schemas.openxmlformats.org/officeDocument/2006/relationships/slideLayout" Target="../slideLayouts/slideLayout116.xml"/><Relationship Id="rId26" Type="http://schemas.openxmlformats.org/officeDocument/2006/relationships/slideLayout" Target="../slideLayouts/slideLayout117.xml"/><Relationship Id="rId27" Type="http://schemas.openxmlformats.org/officeDocument/2006/relationships/theme" Target="../theme/theme6.xml"/><Relationship Id="rId10" Type="http://schemas.openxmlformats.org/officeDocument/2006/relationships/slideLayout" Target="../slideLayouts/slideLayout101.xml"/><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slideLayout" Target="../slideLayouts/slideLayout107.xml"/><Relationship Id="rId17" Type="http://schemas.openxmlformats.org/officeDocument/2006/relationships/slideLayout" Target="../slideLayouts/slideLayout108.xml"/><Relationship Id="rId18" Type="http://schemas.openxmlformats.org/officeDocument/2006/relationships/slideLayout" Target="../slideLayouts/slideLayout109.xml"/><Relationship Id="rId19" Type="http://schemas.openxmlformats.org/officeDocument/2006/relationships/slideLayout" Target="../slideLayouts/slideLayout110.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2" r:id="rId23"/>
    <p:sldLayoutId id="2147484188" r:id="rId24"/>
    <p:sldLayoutId id="2147484190"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912970851"/>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218756652"/>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2026171"/>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4" Type="http://schemas.openxmlformats.org/officeDocument/2006/relationships/image" Target="../media/image33.emf"/><Relationship Id="rId5" Type="http://schemas.openxmlformats.org/officeDocument/2006/relationships/image" Target="../media/image34.emf"/><Relationship Id="rId1" Type="http://schemas.openxmlformats.org/officeDocument/2006/relationships/slideLayout" Target="../slideLayouts/slideLayout86.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4" Type="http://schemas.openxmlformats.org/officeDocument/2006/relationships/hyperlink" Target="http://www.twitter.com/OfficeDev" TargetMode="External"/><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hyperlink" Target="http://dev.office.com/podcasts" TargetMode="External"/><Relationship Id="rId8" Type="http://schemas.openxmlformats.org/officeDocument/2006/relationships/hyperlink" Target="http://officespdev.uservoice.com/" TargetMode="External"/><Relationship Id="rId9" Type="http://schemas.openxmlformats.org/officeDocument/2006/relationships/hyperlink" Target="http://aka.ms/O365DevShow" TargetMode="External"/><Relationship Id="rId10" Type="http://schemas.openxmlformats.org/officeDocument/2006/relationships/image" Target="../media/image37.png"/><Relationship Id="rId11" Type="http://schemas.openxmlformats.org/officeDocument/2006/relationships/image" Target="../media/image38.png"/><Relationship Id="rId1" Type="http://schemas.openxmlformats.org/officeDocument/2006/relationships/slideLayout" Target="../slideLayouts/slideLayout86.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7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File Handlers</a:t>
            </a:r>
            <a:endParaRPr lang="en-US" dirty="0"/>
          </a:p>
        </p:txBody>
      </p:sp>
    </p:spTree>
    <p:extLst>
      <p:ext uri="{BB962C8B-B14F-4D97-AF65-F5344CB8AC3E}">
        <p14:creationId xmlns:p14="http://schemas.microsoft.com/office/powerpoint/2010/main" val="20691106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smtClean="0"/>
              <a:t>File Hander Creation Process</a:t>
            </a:r>
            <a:endParaRPr lang="en-US" dirty="0"/>
          </a:p>
        </p:txBody>
      </p:sp>
      <p:graphicFrame>
        <p:nvGraphicFramePr>
          <p:cNvPr id="5" name="Diagram 4"/>
          <p:cNvGraphicFramePr/>
          <p:nvPr>
            <p:extLst/>
          </p:nvPr>
        </p:nvGraphicFramePr>
        <p:xfrm>
          <a:off x="402497" y="1476719"/>
          <a:ext cx="10709693" cy="4745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7390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0B2AE55B-805B-42CE-963D-88C9E8D34BE4}"/>
                                            </p:graphicEl>
                                          </p:spTgt>
                                        </p:tgtEl>
                                        <p:attrNameLst>
                                          <p:attrName>style.visibility</p:attrName>
                                        </p:attrNameLst>
                                      </p:cBhvr>
                                      <p:to>
                                        <p:strVal val="visible"/>
                                      </p:to>
                                    </p:set>
                                    <p:animEffect transition="in" filter="fade">
                                      <p:cBhvr>
                                        <p:cTn id="7" dur="600"/>
                                        <p:tgtEl>
                                          <p:spTgt spid="5">
                                            <p:graphicEl>
                                              <a:dgm id="{0B2AE55B-805B-42CE-963D-88C9E8D34BE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CBA7CAAD-A93A-442B-8C04-14F1D56BB938}"/>
                                            </p:graphicEl>
                                          </p:spTgt>
                                        </p:tgtEl>
                                        <p:attrNameLst>
                                          <p:attrName>style.visibility</p:attrName>
                                        </p:attrNameLst>
                                      </p:cBhvr>
                                      <p:to>
                                        <p:strVal val="visible"/>
                                      </p:to>
                                    </p:set>
                                    <p:animEffect transition="in" filter="fade">
                                      <p:cBhvr>
                                        <p:cTn id="12" dur="600"/>
                                        <p:tgtEl>
                                          <p:spTgt spid="5">
                                            <p:graphicEl>
                                              <a:dgm id="{CBA7CAAD-A93A-442B-8C04-14F1D56BB93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EF86425C-5D43-4DFC-9D45-0D784996D5BF}"/>
                                            </p:graphicEl>
                                          </p:spTgt>
                                        </p:tgtEl>
                                        <p:attrNameLst>
                                          <p:attrName>style.visibility</p:attrName>
                                        </p:attrNameLst>
                                      </p:cBhvr>
                                      <p:to>
                                        <p:strVal val="visible"/>
                                      </p:to>
                                    </p:set>
                                    <p:animEffect transition="in" filter="fade">
                                      <p:cBhvr>
                                        <p:cTn id="15" dur="600"/>
                                        <p:tgtEl>
                                          <p:spTgt spid="5">
                                            <p:graphicEl>
                                              <a:dgm id="{EF86425C-5D43-4DFC-9D45-0D784996D5B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34E91463-7742-4E45-AD3B-05ACCA9CA1CC}"/>
                                            </p:graphicEl>
                                          </p:spTgt>
                                        </p:tgtEl>
                                        <p:attrNameLst>
                                          <p:attrName>style.visibility</p:attrName>
                                        </p:attrNameLst>
                                      </p:cBhvr>
                                      <p:to>
                                        <p:strVal val="visible"/>
                                      </p:to>
                                    </p:set>
                                    <p:animEffect transition="in" filter="fade">
                                      <p:cBhvr>
                                        <p:cTn id="20" dur="600"/>
                                        <p:tgtEl>
                                          <p:spTgt spid="5">
                                            <p:graphicEl>
                                              <a:dgm id="{34E91463-7742-4E45-AD3B-05ACCA9CA1C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8C9DC107-E149-4FA0-B206-58F92E04EA20}"/>
                                            </p:graphicEl>
                                          </p:spTgt>
                                        </p:tgtEl>
                                        <p:attrNameLst>
                                          <p:attrName>style.visibility</p:attrName>
                                        </p:attrNameLst>
                                      </p:cBhvr>
                                      <p:to>
                                        <p:strVal val="visible"/>
                                      </p:to>
                                    </p:set>
                                    <p:animEffect transition="in" filter="fade">
                                      <p:cBhvr>
                                        <p:cTn id="23" dur="600"/>
                                        <p:tgtEl>
                                          <p:spTgt spid="5">
                                            <p:graphicEl>
                                              <a:dgm id="{8C9DC107-E149-4FA0-B206-58F92E04EA2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349F3AFA-D939-44E6-9AE3-D1F1305F5EC3}"/>
                                            </p:graphicEl>
                                          </p:spTgt>
                                        </p:tgtEl>
                                        <p:attrNameLst>
                                          <p:attrName>style.visibility</p:attrName>
                                        </p:attrNameLst>
                                      </p:cBhvr>
                                      <p:to>
                                        <p:strVal val="visible"/>
                                      </p:to>
                                    </p:set>
                                    <p:animEffect transition="in" filter="fade">
                                      <p:cBhvr>
                                        <p:cTn id="28" dur="600"/>
                                        <p:tgtEl>
                                          <p:spTgt spid="5">
                                            <p:graphicEl>
                                              <a:dgm id="{349F3AFA-D939-44E6-9AE3-D1F1305F5EC3}"/>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82CC75CE-9074-4B3D-96A1-C72116CB27E1}"/>
                                            </p:graphicEl>
                                          </p:spTgt>
                                        </p:tgtEl>
                                        <p:attrNameLst>
                                          <p:attrName>style.visibility</p:attrName>
                                        </p:attrNameLst>
                                      </p:cBhvr>
                                      <p:to>
                                        <p:strVal val="visible"/>
                                      </p:to>
                                    </p:set>
                                    <p:animEffect transition="in" filter="fade">
                                      <p:cBhvr>
                                        <p:cTn id="31" dur="600"/>
                                        <p:tgtEl>
                                          <p:spTgt spid="5">
                                            <p:graphicEl>
                                              <a:dgm id="{82CC75CE-9074-4B3D-96A1-C72116CB27E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7CA570EE-96EC-470B-A462-3175D7C4D4F6}"/>
                                            </p:graphicEl>
                                          </p:spTgt>
                                        </p:tgtEl>
                                        <p:attrNameLst>
                                          <p:attrName>style.visibility</p:attrName>
                                        </p:attrNameLst>
                                      </p:cBhvr>
                                      <p:to>
                                        <p:strVal val="visible"/>
                                      </p:to>
                                    </p:set>
                                    <p:animEffect transition="in" filter="fade">
                                      <p:cBhvr>
                                        <p:cTn id="36" dur="600"/>
                                        <p:tgtEl>
                                          <p:spTgt spid="5">
                                            <p:graphicEl>
                                              <a:dgm id="{7CA570EE-96EC-470B-A462-3175D7C4D4F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26804F49-BAEA-4DB7-874A-7CC8A0A1E8EA}"/>
                                            </p:graphicEl>
                                          </p:spTgt>
                                        </p:tgtEl>
                                        <p:attrNameLst>
                                          <p:attrName>style.visibility</p:attrName>
                                        </p:attrNameLst>
                                      </p:cBhvr>
                                      <p:to>
                                        <p:strVal val="visible"/>
                                      </p:to>
                                    </p:set>
                                    <p:animEffect transition="in" filter="fade">
                                      <p:cBhvr>
                                        <p:cTn id="39" dur="600"/>
                                        <p:tgtEl>
                                          <p:spTgt spid="5">
                                            <p:graphicEl>
                                              <a:dgm id="{26804F49-BAEA-4DB7-874A-7CC8A0A1E8E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99" smtClean="0"/>
              <a:t>Specifying App Type for File Handler Distribution</a:t>
            </a:r>
            <a:endParaRPr lang="en-US" sz="4399" dirty="0"/>
          </a:p>
        </p:txBody>
      </p:sp>
      <p:sp>
        <p:nvSpPr>
          <p:cNvPr id="2" name="Text Placeholder 1"/>
          <p:cNvSpPr>
            <a:spLocks noGrp="1"/>
          </p:cNvSpPr>
          <p:nvPr>
            <p:ph type="body" sz="quarter" idx="11"/>
          </p:nvPr>
        </p:nvSpPr>
        <p:spPr>
          <a:xfrm>
            <a:off x="520700" y="4648212"/>
            <a:ext cx="5394960" cy="2462213"/>
          </a:xfrm>
        </p:spPr>
        <p:txBody>
          <a:bodyPr/>
          <a:lstStyle/>
          <a:p>
            <a:r>
              <a:rPr lang="en-US" smtClean="0"/>
              <a:t>Single-tenant (LoB) apps are created for a single organization to customize business processes.</a:t>
            </a:r>
            <a:endParaRPr lang="en-US" dirty="0" smtClean="0"/>
          </a:p>
        </p:txBody>
      </p:sp>
      <p:sp>
        <p:nvSpPr>
          <p:cNvPr id="4" name="Text Placeholder 3"/>
          <p:cNvSpPr>
            <a:spLocks noGrp="1"/>
          </p:cNvSpPr>
          <p:nvPr>
            <p:ph type="body" sz="quarter" idx="12"/>
          </p:nvPr>
        </p:nvSpPr>
        <p:spPr>
          <a:xfrm>
            <a:off x="6277928" y="4648212"/>
            <a:ext cx="5394960" cy="2462213"/>
          </a:xfrm>
        </p:spPr>
        <p:txBody>
          <a:bodyPr/>
          <a:lstStyle/>
          <a:p>
            <a:r>
              <a:rPr lang="en-US" smtClean="0"/>
              <a:t>Multi-tenant (SaaS) apps can be consented to by many tenants for wide distribution.</a:t>
            </a:r>
            <a:endParaRPr lang="en-US" dirty="0"/>
          </a:p>
        </p:txBody>
      </p:sp>
      <p:sp>
        <p:nvSpPr>
          <p:cNvPr id="18" name="Text Placeholder 1"/>
          <p:cNvSpPr txBox="1">
            <a:spLocks/>
          </p:cNvSpPr>
          <p:nvPr/>
        </p:nvSpPr>
        <p:spPr>
          <a:xfrm>
            <a:off x="6467826" y="4993165"/>
            <a:ext cx="5454149" cy="1698090"/>
          </a:xfrm>
          <a:prstGeom prst="rect">
            <a:avLst/>
          </a:prstGeom>
        </p:spPr>
        <p:txBody>
          <a:bodyPr vert="horz" wrap="square" lIns="179238" tIns="143391" rIns="179238" bIns="14339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3600" kern="1200" spc="0" baseline="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528" dirty="0"/>
          </a:p>
        </p:txBody>
      </p:sp>
      <p:grpSp>
        <p:nvGrpSpPr>
          <p:cNvPr id="1033" name="Group 1032"/>
          <p:cNvGrpSpPr/>
          <p:nvPr/>
        </p:nvGrpSpPr>
        <p:grpSpPr>
          <a:xfrm>
            <a:off x="1041121" y="1241503"/>
            <a:ext cx="3584766" cy="3091209"/>
            <a:chOff x="884236" y="1489624"/>
            <a:chExt cx="3657601" cy="3154015"/>
          </a:xfrm>
        </p:grpSpPr>
        <p:pic>
          <p:nvPicPr>
            <p:cNvPr id="1026" name="Picture 2" descr="http://satonaoki.files.wordpress.com/2014/02/windows-azure-active-directory.png?w=6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6502" y="2506662"/>
              <a:ext cx="1296135" cy="12961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4"/>
            <a:stretch>
              <a:fillRect/>
            </a:stretch>
          </p:blipFill>
          <p:spPr>
            <a:xfrm>
              <a:off x="884236" y="1489624"/>
              <a:ext cx="1005507" cy="1043214"/>
            </a:xfrm>
            <a:prstGeom prst="rect">
              <a:avLst/>
            </a:prstGeom>
          </p:spPr>
        </p:pic>
        <p:pic>
          <p:nvPicPr>
            <p:cNvPr id="29" name="Picture 28"/>
            <p:cNvPicPr>
              <a:picLocks noChangeAspect="1"/>
            </p:cNvPicPr>
            <p:nvPr/>
          </p:nvPicPr>
          <p:blipFill>
            <a:blip r:embed="rId4"/>
            <a:stretch>
              <a:fillRect/>
            </a:stretch>
          </p:blipFill>
          <p:spPr>
            <a:xfrm>
              <a:off x="3536330" y="3600425"/>
              <a:ext cx="1005507" cy="1043214"/>
            </a:xfrm>
            <a:prstGeom prst="rect">
              <a:avLst/>
            </a:prstGeom>
          </p:spPr>
        </p:pic>
        <p:cxnSp>
          <p:nvCxnSpPr>
            <p:cNvPr id="30" name="Straight Arrow Connector 29"/>
            <p:cNvCxnSpPr>
              <a:stCxn id="27" idx="2"/>
              <a:endCxn id="1026" idx="1"/>
            </p:cNvCxnSpPr>
            <p:nvPr/>
          </p:nvCxnSpPr>
          <p:spPr>
            <a:xfrm rot="16200000" flipH="1">
              <a:off x="1395800" y="2524028"/>
              <a:ext cx="621892" cy="639512"/>
            </a:xfrm>
            <a:prstGeom prst="curved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29"/>
            <p:cNvCxnSpPr>
              <a:stCxn id="1026" idx="3"/>
              <a:endCxn id="29" idx="0"/>
            </p:cNvCxnSpPr>
            <p:nvPr/>
          </p:nvCxnSpPr>
          <p:spPr>
            <a:xfrm>
              <a:off x="3322637" y="3154730"/>
              <a:ext cx="716447" cy="445695"/>
            </a:xfrm>
            <a:prstGeom prst="curved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5" name="Group 1034"/>
          <p:cNvGrpSpPr/>
          <p:nvPr/>
        </p:nvGrpSpPr>
        <p:grpSpPr>
          <a:xfrm>
            <a:off x="6479727" y="972110"/>
            <a:ext cx="5072744" cy="3650113"/>
            <a:chOff x="6833626" y="1064660"/>
            <a:chExt cx="5175811" cy="3724275"/>
          </a:xfrm>
        </p:grpSpPr>
        <p:pic>
          <p:nvPicPr>
            <p:cNvPr id="38" name="Picture 2" descr="http://satonaoki.files.wordpress.com/2014/02/windows-azure-active-directory.png?w=6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3491" y="2255750"/>
              <a:ext cx="1296135" cy="12961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4"/>
            <a:stretch>
              <a:fillRect/>
            </a:stretch>
          </p:blipFill>
          <p:spPr>
            <a:xfrm>
              <a:off x="6833626" y="1238530"/>
              <a:ext cx="1005507" cy="1043214"/>
            </a:xfrm>
            <a:prstGeom prst="rect">
              <a:avLst/>
            </a:prstGeom>
          </p:spPr>
        </p:pic>
        <p:cxnSp>
          <p:nvCxnSpPr>
            <p:cNvPr id="40" name="Straight Arrow Connector 29"/>
            <p:cNvCxnSpPr>
              <a:stCxn id="39" idx="2"/>
              <a:endCxn id="38" idx="1"/>
            </p:cNvCxnSpPr>
            <p:nvPr/>
          </p:nvCxnSpPr>
          <p:spPr>
            <a:xfrm rot="16200000" flipH="1">
              <a:off x="7268898" y="2349225"/>
              <a:ext cx="622074" cy="487111"/>
            </a:xfrm>
            <a:prstGeom prst="curved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2" name="Picture 2" descr="http://satonaoki.files.wordpress.com/2014/02/windows-azure-active-directory.png?w=6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80191" y="1064660"/>
              <a:ext cx="1127492" cy="112749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atonaoki.files.wordpress.com/2014/02/windows-azure-active-directory.png?w=6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76826" y="2355200"/>
              <a:ext cx="1127492" cy="112749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atonaoki.files.wordpress.com/2014/02/windows-azure-active-directory.png?w=6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80191" y="3661442"/>
              <a:ext cx="1127492" cy="1127493"/>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29"/>
            <p:cNvCxnSpPr>
              <a:stCxn id="38" idx="3"/>
              <a:endCxn id="42" idx="1"/>
            </p:cNvCxnSpPr>
            <p:nvPr/>
          </p:nvCxnSpPr>
          <p:spPr>
            <a:xfrm flipV="1">
              <a:off x="9119626" y="1628407"/>
              <a:ext cx="460565" cy="1275411"/>
            </a:xfrm>
            <a:prstGeom prst="curvedConnector3">
              <a:avLst>
                <a:gd name="adj1" fmla="val 50000"/>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29"/>
            <p:cNvCxnSpPr>
              <a:stCxn id="38" idx="3"/>
              <a:endCxn id="44" idx="1"/>
            </p:cNvCxnSpPr>
            <p:nvPr/>
          </p:nvCxnSpPr>
          <p:spPr>
            <a:xfrm>
              <a:off x="9119626" y="2903818"/>
              <a:ext cx="457200" cy="15129"/>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29"/>
            <p:cNvCxnSpPr>
              <a:stCxn id="38" idx="3"/>
              <a:endCxn id="45" idx="1"/>
            </p:cNvCxnSpPr>
            <p:nvPr/>
          </p:nvCxnSpPr>
          <p:spPr>
            <a:xfrm>
              <a:off x="9119626" y="2903818"/>
              <a:ext cx="460565" cy="1321371"/>
            </a:xfrm>
            <a:prstGeom prst="curvedConnector3">
              <a:avLst>
                <a:gd name="adj1" fmla="val 50000"/>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4"/>
            <a:stretch>
              <a:fillRect/>
            </a:stretch>
          </p:blipFill>
          <p:spPr>
            <a:xfrm>
              <a:off x="11003930" y="1106799"/>
              <a:ext cx="1005507" cy="1043214"/>
            </a:xfrm>
            <a:prstGeom prst="rect">
              <a:avLst/>
            </a:prstGeom>
          </p:spPr>
        </p:pic>
        <p:pic>
          <p:nvPicPr>
            <p:cNvPr id="61" name="Picture 60"/>
            <p:cNvPicPr>
              <a:picLocks noChangeAspect="1"/>
            </p:cNvPicPr>
            <p:nvPr/>
          </p:nvPicPr>
          <p:blipFill>
            <a:blip r:embed="rId4"/>
            <a:stretch>
              <a:fillRect/>
            </a:stretch>
          </p:blipFill>
          <p:spPr>
            <a:xfrm>
              <a:off x="10965240" y="2405387"/>
              <a:ext cx="1005507" cy="1043214"/>
            </a:xfrm>
            <a:prstGeom prst="rect">
              <a:avLst/>
            </a:prstGeom>
          </p:spPr>
        </p:pic>
        <p:pic>
          <p:nvPicPr>
            <p:cNvPr id="62" name="Picture 61"/>
            <p:cNvPicPr>
              <a:picLocks noChangeAspect="1"/>
            </p:cNvPicPr>
            <p:nvPr/>
          </p:nvPicPr>
          <p:blipFill>
            <a:blip r:embed="rId4"/>
            <a:stretch>
              <a:fillRect/>
            </a:stretch>
          </p:blipFill>
          <p:spPr>
            <a:xfrm>
              <a:off x="11003928" y="3703581"/>
              <a:ext cx="1005507" cy="1043214"/>
            </a:xfrm>
            <a:prstGeom prst="rect">
              <a:avLst/>
            </a:prstGeom>
          </p:spPr>
        </p:pic>
        <p:cxnSp>
          <p:nvCxnSpPr>
            <p:cNvPr id="63" name="Straight Arrow Connector 29"/>
            <p:cNvCxnSpPr>
              <a:stCxn id="42" idx="3"/>
              <a:endCxn id="60" idx="1"/>
            </p:cNvCxnSpPr>
            <p:nvPr/>
          </p:nvCxnSpPr>
          <p:spPr>
            <a:xfrm flipV="1">
              <a:off x="10707683" y="1628406"/>
              <a:ext cx="296247" cy="1"/>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29"/>
            <p:cNvCxnSpPr>
              <a:stCxn id="44" idx="3"/>
              <a:endCxn id="61" idx="1"/>
            </p:cNvCxnSpPr>
            <p:nvPr/>
          </p:nvCxnSpPr>
          <p:spPr>
            <a:xfrm>
              <a:off x="10704318" y="2918947"/>
              <a:ext cx="260922" cy="8047"/>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29"/>
            <p:cNvCxnSpPr>
              <a:stCxn id="45" idx="3"/>
              <a:endCxn id="62" idx="1"/>
            </p:cNvCxnSpPr>
            <p:nvPr/>
          </p:nvCxnSpPr>
          <p:spPr>
            <a:xfrm flipV="1">
              <a:off x="10707683" y="4225188"/>
              <a:ext cx="296245" cy="1"/>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694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5"/>
                                        </p:tgtEl>
                                        <p:attrNameLst>
                                          <p:attrName>style.visibility</p:attrName>
                                        </p:attrNameLst>
                                      </p:cBhvr>
                                      <p:to>
                                        <p:strVal val="visible"/>
                                      </p:to>
                                    </p:set>
                                    <p:animEffect transition="in" filter="fade">
                                      <p:cBhvr>
                                        <p:cTn id="15" dur="500"/>
                                        <p:tgtEl>
                                          <p:spTgt spid="1035"/>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Scopes Required for File Handlers</a:t>
            </a:r>
            <a:endParaRPr lang="en-US" dirty="0"/>
          </a:p>
        </p:txBody>
      </p:sp>
      <p:sp>
        <p:nvSpPr>
          <p:cNvPr id="9" name="Text Placeholder 8"/>
          <p:cNvSpPr>
            <a:spLocks noGrp="1"/>
          </p:cNvSpPr>
          <p:nvPr>
            <p:ph type="body" sz="quarter" idx="10"/>
          </p:nvPr>
        </p:nvSpPr>
        <p:spPr/>
        <p:txBody>
          <a:bodyPr/>
          <a:lstStyle/>
          <a:p>
            <a:r>
              <a:rPr lang="en-US" dirty="0" smtClean="0"/>
              <a:t>Windows Azure Active Directory</a:t>
            </a:r>
          </a:p>
          <a:p>
            <a:pPr lvl="1"/>
            <a:r>
              <a:rPr lang="en-US" dirty="0" smtClean="0"/>
              <a:t>Scope: Enable sign-on and read users’ profiles.</a:t>
            </a:r>
          </a:p>
          <a:p>
            <a:endParaRPr lang="en-US" dirty="0" smtClean="0"/>
          </a:p>
          <a:p>
            <a:r>
              <a:rPr lang="en-US" dirty="0" smtClean="0"/>
              <a:t>Office 365 Unified API</a:t>
            </a:r>
          </a:p>
          <a:p>
            <a:pPr lvl="1"/>
            <a:r>
              <a:rPr lang="en-US" dirty="0" smtClean="0"/>
              <a:t>Scope: Read (and write) files that the user selects.</a:t>
            </a:r>
            <a:endParaRPr lang="en-US" dirty="0"/>
          </a:p>
        </p:txBody>
      </p:sp>
      <p:pic>
        <p:nvPicPr>
          <p:cNvPr id="38" name="Picture 37"/>
          <p:cNvPicPr>
            <a:picLocks noChangeAspect="1"/>
          </p:cNvPicPr>
          <p:nvPr/>
        </p:nvPicPr>
        <p:blipFill>
          <a:blip r:embed="rId3"/>
          <a:stretch>
            <a:fillRect/>
          </a:stretch>
        </p:blipFill>
        <p:spPr>
          <a:xfrm rot="5400000" flipH="1">
            <a:off x="7187444" y="2433701"/>
            <a:ext cx="4462738" cy="3099124"/>
          </a:xfrm>
          <a:prstGeom prst="rect">
            <a:avLst/>
          </a:prstGeom>
        </p:spPr>
      </p:pic>
    </p:spTree>
    <p:extLst>
      <p:ext uri="{BB962C8B-B14F-4D97-AF65-F5344CB8AC3E}">
        <p14:creationId xmlns:p14="http://schemas.microsoft.com/office/powerpoint/2010/main" val="126520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File Handler Behaviors</a:t>
            </a:r>
            <a:endParaRPr lang="en-US" dirty="0"/>
          </a:p>
        </p:txBody>
      </p:sp>
      <p:sp>
        <p:nvSpPr>
          <p:cNvPr id="3" name="Text Placeholder 2"/>
          <p:cNvSpPr>
            <a:spLocks noGrp="1"/>
          </p:cNvSpPr>
          <p:nvPr>
            <p:ph type="body" sz="quarter" idx="10"/>
          </p:nvPr>
        </p:nvSpPr>
        <p:spPr/>
        <p:txBody>
          <a:bodyPr/>
          <a:lstStyle/>
          <a:p>
            <a:r>
              <a:rPr lang="en-US" dirty="0"/>
              <a:t>Required </a:t>
            </a:r>
            <a:r>
              <a:rPr lang="en-US" dirty="0" smtClean="0"/>
              <a:t>Properties</a:t>
            </a:r>
          </a:p>
          <a:p>
            <a:pPr lvl="1"/>
            <a:r>
              <a:rPr lang="en-US" b="1" dirty="0" smtClean="0"/>
              <a:t>Extension</a:t>
            </a:r>
            <a:r>
              <a:rPr lang="en-US" b="1" dirty="0"/>
              <a:t>: </a:t>
            </a:r>
            <a:r>
              <a:rPr lang="en-US" dirty="0" smtClean="0"/>
              <a:t>The </a:t>
            </a:r>
            <a:r>
              <a:rPr lang="en-US" dirty="0"/>
              <a:t>file type to target with the add-in</a:t>
            </a:r>
            <a:r>
              <a:rPr lang="en-US" dirty="0" smtClean="0"/>
              <a:t>.</a:t>
            </a:r>
          </a:p>
          <a:p>
            <a:pPr lvl="2"/>
            <a:r>
              <a:rPr lang="en-US" dirty="0" smtClean="0"/>
              <a:t>Ex</a:t>
            </a:r>
            <a:r>
              <a:rPr lang="en-US" dirty="0"/>
              <a:t>: </a:t>
            </a:r>
            <a:r>
              <a:rPr lang="en-US" dirty="0" err="1"/>
              <a:t>png</a:t>
            </a:r>
            <a:r>
              <a:rPr lang="en-US" dirty="0"/>
              <a:t>, pdf, </a:t>
            </a:r>
            <a:r>
              <a:rPr lang="en-US" dirty="0" smtClean="0"/>
              <a:t>txt</a:t>
            </a:r>
          </a:p>
          <a:p>
            <a:pPr lvl="2"/>
            <a:endParaRPr lang="en-US" dirty="0"/>
          </a:p>
          <a:p>
            <a:r>
              <a:rPr lang="en-US" dirty="0" smtClean="0"/>
              <a:t>Optional Properties</a:t>
            </a:r>
          </a:p>
          <a:p>
            <a:pPr lvl="1"/>
            <a:r>
              <a:rPr lang="en-US" b="1" dirty="0" err="1" smtClean="0"/>
              <a:t>OpenUrl</a:t>
            </a:r>
            <a:r>
              <a:rPr lang="en-US" b="1" dirty="0" smtClean="0"/>
              <a:t>: </a:t>
            </a:r>
            <a:r>
              <a:rPr lang="en-US" dirty="0" smtClean="0"/>
              <a:t>The </a:t>
            </a:r>
            <a:r>
              <a:rPr lang="en-US" dirty="0"/>
              <a:t>endpoint for editing a file</a:t>
            </a:r>
            <a:r>
              <a:rPr lang="en-US" dirty="0" smtClean="0"/>
              <a:t>.</a:t>
            </a:r>
          </a:p>
          <a:p>
            <a:pPr lvl="2"/>
            <a:r>
              <a:rPr lang="en-US" dirty="0" smtClean="0"/>
              <a:t>Ex</a:t>
            </a:r>
            <a:r>
              <a:rPr lang="en-US" dirty="0"/>
              <a:t>: https://</a:t>
            </a:r>
            <a:r>
              <a:rPr lang="en-US" dirty="0" smtClean="0"/>
              <a:t>app.com/filehandler/open</a:t>
            </a:r>
          </a:p>
          <a:p>
            <a:pPr lvl="1"/>
            <a:r>
              <a:rPr lang="en-US" b="1" dirty="0" smtClean="0"/>
              <a:t>PreviewUrl: </a:t>
            </a:r>
            <a:r>
              <a:rPr lang="en-US" dirty="0" smtClean="0"/>
              <a:t>The </a:t>
            </a:r>
            <a:r>
              <a:rPr lang="en-US" dirty="0"/>
              <a:t>endpoint that displays a file preview</a:t>
            </a:r>
            <a:r>
              <a:rPr lang="en-US" dirty="0" smtClean="0"/>
              <a:t>.</a:t>
            </a:r>
          </a:p>
          <a:p>
            <a:pPr lvl="2"/>
            <a:r>
              <a:rPr lang="en-US" dirty="0" smtClean="0"/>
              <a:t>Ex</a:t>
            </a:r>
            <a:r>
              <a:rPr lang="en-US" dirty="0"/>
              <a:t>: https://</a:t>
            </a:r>
            <a:r>
              <a:rPr lang="en-US" dirty="0" smtClean="0"/>
              <a:t>app.com/filehandler/preview</a:t>
            </a:r>
          </a:p>
          <a:p>
            <a:pPr lvl="1"/>
            <a:r>
              <a:rPr lang="en-US" b="1" dirty="0" err="1" smtClean="0"/>
              <a:t>FileIcon</a:t>
            </a:r>
            <a:r>
              <a:rPr lang="en-US" b="1" dirty="0"/>
              <a:t>: </a:t>
            </a:r>
            <a:r>
              <a:rPr lang="en-US" dirty="0"/>
              <a:t>The image representing the file in Office</a:t>
            </a:r>
            <a:r>
              <a:rPr lang="en-US" dirty="0" smtClean="0"/>
              <a:t>.</a:t>
            </a:r>
          </a:p>
          <a:p>
            <a:pPr lvl="2"/>
            <a:r>
              <a:rPr lang="en-US" dirty="0" smtClean="0"/>
              <a:t>Ex</a:t>
            </a:r>
            <a:r>
              <a:rPr lang="en-US" dirty="0"/>
              <a:t>: https://</a:t>
            </a:r>
            <a:r>
              <a:rPr lang="en-US" dirty="0" err="1"/>
              <a:t>app.com</a:t>
            </a:r>
            <a:r>
              <a:rPr lang="en-US" dirty="0"/>
              <a:t>/</a:t>
            </a:r>
            <a:r>
              <a:rPr lang="en-US" dirty="0" err="1"/>
              <a:t>filehandler</a:t>
            </a:r>
            <a:r>
              <a:rPr lang="en-US" dirty="0"/>
              <a:t>/</a:t>
            </a:r>
            <a:r>
              <a:rPr lang="en-US" dirty="0" err="1"/>
              <a:t>icon.png</a:t>
            </a:r>
            <a:endParaRPr lang="en-US" dirty="0"/>
          </a:p>
        </p:txBody>
      </p:sp>
    </p:spTree>
    <p:extLst>
      <p:ext uri="{BB962C8B-B14F-4D97-AF65-F5344CB8AC3E}">
        <p14:creationId xmlns:p14="http://schemas.microsoft.com/office/powerpoint/2010/main" val="163063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89" dirty="0"/>
              <a:t>Add-In Metadata in AAD Application Object</a:t>
            </a:r>
          </a:p>
        </p:txBody>
      </p:sp>
      <p:sp>
        <p:nvSpPr>
          <p:cNvPr id="5" name="Text Placeholder 4"/>
          <p:cNvSpPr>
            <a:spLocks noGrp="1"/>
          </p:cNvSpPr>
          <p:nvPr>
            <p:ph type="body" sz="quarter" idx="10"/>
          </p:nvPr>
        </p:nvSpPr>
        <p:spPr>
          <a:xfrm>
            <a:off x="518318" y="1462088"/>
            <a:ext cx="11152188" cy="1988237"/>
          </a:xfrm>
        </p:spPr>
        <p:txBody>
          <a:bodyPr/>
          <a:lstStyle/>
          <a:p>
            <a:pPr defTabSz="895909">
              <a:lnSpc>
                <a:spcPct val="100000"/>
              </a:lnSpc>
              <a:spcBef>
                <a:spcPts val="0"/>
              </a:spcBef>
            </a:pP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addIns</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'id':'95B0CE75-F0B9-4758-9F8F-0124C2B0B3B0',</a:t>
            </a:r>
          </a:p>
          <a:p>
            <a:pPr defTabSz="895909">
              <a:lnSpc>
                <a:spcPct val="100000"/>
              </a:lnSpc>
              <a:spcBef>
                <a:spcPts val="0"/>
              </a:spcBef>
            </a:pPr>
            <a:r>
              <a:rPr lang="en-US" sz="1400" dirty="0">
                <a:gradFill>
                  <a:gsLst>
                    <a:gs pos="24779">
                      <a:srgbClr val="505050"/>
                    </a:gs>
                    <a:gs pos="55752">
                      <a:srgbClr val="505050"/>
                    </a:gs>
                  </a:gsLst>
                  <a:lin ang="5400000" scaled="1"/>
                </a:gradFill>
              </a:rPr>
              <a:t>      'type':'</a:t>
            </a:r>
            <a:r>
              <a:rPr lang="en-US" sz="1400" dirty="0" err="1">
                <a:gradFill>
                  <a:gsLst>
                    <a:gs pos="24779">
                      <a:srgbClr val="505050"/>
                    </a:gs>
                    <a:gs pos="55752">
                      <a:srgbClr val="505050"/>
                    </a:gs>
                  </a:gsLst>
                  <a:lin ang="5400000" scaled="1"/>
                </a:gradFill>
              </a:rPr>
              <a:t>FileHandler</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'properties':[</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key':'extension</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a:t>
            </a:r>
            <a:r>
              <a:rPr lang="en-US" sz="1400" dirty="0" err="1" smtClean="0">
                <a:gradFill>
                  <a:gsLst>
                    <a:gs pos="24779">
                      <a:srgbClr val="505050"/>
                    </a:gs>
                    <a:gs pos="55752">
                      <a:srgbClr val="505050"/>
                    </a:gs>
                  </a:gsLst>
                  <a:lin ang="5400000" scaled="1"/>
                </a:gradFill>
              </a:rPr>
              <a:t>':’blog</a:t>
            </a:r>
            <a:r>
              <a:rPr lang="en-US" sz="1400" dirty="0" smtClean="0">
                <a:gradFill>
                  <a:gsLst>
                    <a:gs pos="24779">
                      <a:srgbClr val="505050"/>
                    </a:gs>
                    <a:gs pos="55752">
                      <a:srgbClr val="505050"/>
                    </a:gs>
                  </a:gsLst>
                  <a:lin ang="5400000" scaled="1"/>
                </a:gradFill>
              </a:rPr>
              <a:t>'</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smtClean="0">
                <a:gradFill>
                  <a:gsLst>
                    <a:gs pos="24779">
                      <a:srgbClr val="505050"/>
                    </a:gs>
                    <a:gs pos="55752">
                      <a:srgbClr val="505050"/>
                    </a:gs>
                  </a:gsLst>
                  <a:lin ang="5400000" scaled="1"/>
                </a:gradFill>
              </a:rPr>
              <a:t>}, {</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'key':'</a:t>
            </a:r>
            <a:r>
              <a:rPr lang="en-US" sz="1400" dirty="0" err="1">
                <a:gradFill>
                  <a:gsLst>
                    <a:gs pos="24779">
                      <a:srgbClr val="505050"/>
                    </a:gs>
                    <a:gs pos="55752">
                      <a:srgbClr val="505050"/>
                    </a:gs>
                  </a:gsLst>
                  <a:lin ang="5400000" scaled="1"/>
                </a:gradFill>
              </a:rPr>
              <a:t>fileIcon</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value':'https</a:t>
            </a:r>
            <a:r>
              <a:rPr lang="en-US" sz="1400" dirty="0" smtClean="0">
                <a:gradFill>
                  <a:gsLst>
                    <a:gs pos="24779">
                      <a:srgbClr val="505050"/>
                    </a:gs>
                    <a:gs pos="55752">
                      <a:srgbClr val="505050"/>
                    </a:gs>
                  </a:gsLst>
                  <a:lin ang="5400000" scaled="1"/>
                </a:gradFill>
              </a:rPr>
              <a:t>://[..].</a:t>
            </a:r>
            <a:r>
              <a:rPr lang="en-US" sz="1400" dirty="0" err="1" smtClean="0">
                <a:gradFill>
                  <a:gsLst>
                    <a:gs pos="24779">
                      <a:srgbClr val="505050"/>
                    </a:gs>
                    <a:gs pos="55752">
                      <a:srgbClr val="505050"/>
                    </a:gs>
                  </a:gsLst>
                  <a:lin ang="5400000" scaled="1"/>
                </a:gradFill>
              </a:rPr>
              <a:t>azurewebsites.net</a:t>
            </a:r>
            <a:r>
              <a:rPr lang="en-US" sz="1400" dirty="0" smtClean="0">
                <a:gradFill>
                  <a:gsLst>
                    <a:gs pos="24779">
                      <a:srgbClr val="505050"/>
                    </a:gs>
                    <a:gs pos="55752">
                      <a:srgbClr val="505050"/>
                    </a:gs>
                  </a:gsLst>
                  <a:lin ang="5400000" scaled="1"/>
                </a:gradFill>
              </a:rPr>
              <a:t>/content/</a:t>
            </a:r>
            <a:r>
              <a:rPr lang="en-US" sz="1400" dirty="0" err="1" smtClean="0">
                <a:gradFill>
                  <a:gsLst>
                    <a:gs pos="24779">
                      <a:srgbClr val="505050"/>
                    </a:gs>
                    <a:gs pos="55752">
                      <a:srgbClr val="505050"/>
                    </a:gs>
                  </a:gsLst>
                  <a:lin ang="5400000" scaled="1"/>
                </a:gradFill>
              </a:rPr>
              <a:t>rss.png</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smtClean="0">
                <a:gradFill>
                  <a:gsLst>
                    <a:gs pos="24779">
                      <a:srgbClr val="505050"/>
                    </a:gs>
                    <a:gs pos="55752">
                      <a:srgbClr val="505050"/>
                    </a:gs>
                  </a:gsLst>
                  <a:lin ang="5400000" scaled="1"/>
                </a:gradFill>
              </a:rPr>
              <a:t>}, {</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'key':'</a:t>
            </a:r>
            <a:r>
              <a:rPr lang="en-US" sz="1400" dirty="0" err="1">
                <a:gradFill>
                  <a:gsLst>
                    <a:gs pos="24779">
                      <a:srgbClr val="505050"/>
                    </a:gs>
                    <a:gs pos="55752">
                      <a:srgbClr val="505050"/>
                    </a:gs>
                  </a:gsLst>
                  <a:lin ang="5400000" scaled="1"/>
                </a:gradFill>
              </a:rPr>
              <a:t>openUrl</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value':'https</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azurewebsites.net/</a:t>
            </a:r>
            <a:r>
              <a:rPr lang="en-US" sz="1400" dirty="0" err="1">
                <a:gradFill>
                  <a:gsLst>
                    <a:gs pos="24779">
                      <a:srgbClr val="505050"/>
                    </a:gs>
                    <a:gs pos="55752">
                      <a:srgbClr val="505050"/>
                    </a:gs>
                  </a:gsLst>
                  <a:lin ang="5400000" scaled="1"/>
                </a:gradFill>
              </a:rPr>
              <a:t>FileHandler</a:t>
            </a:r>
            <a:r>
              <a:rPr lang="en-US" sz="1400" dirty="0">
                <a:gradFill>
                  <a:gsLst>
                    <a:gs pos="24779">
                      <a:srgbClr val="505050"/>
                    </a:gs>
                    <a:gs pos="55752">
                      <a:srgbClr val="505050"/>
                    </a:gs>
                  </a:gsLst>
                  <a:lin ang="5400000" scaled="1"/>
                </a:gradFill>
              </a:rPr>
              <a:t>/Open'</a:t>
            </a:r>
          </a:p>
          <a:p>
            <a:pPr defTabSz="895909">
              <a:lnSpc>
                <a:spcPct val="100000"/>
              </a:lnSpc>
              <a:spcBef>
                <a:spcPts val="0"/>
              </a:spcBef>
            </a:pPr>
            <a:r>
              <a:rPr lang="en-US" sz="1400" dirty="0">
                <a:gradFill>
                  <a:gsLst>
                    <a:gs pos="24779">
                      <a:srgbClr val="505050"/>
                    </a:gs>
                    <a:gs pos="55752">
                      <a:srgbClr val="505050"/>
                    </a:gs>
                  </a:gsLst>
                  <a:lin ang="5400000" scaled="1"/>
                </a:gradFill>
              </a:rPr>
              <a:t>        }, </a:t>
            </a:r>
            <a:r>
              <a:rPr lang="en-US" sz="1400" dirty="0" smtClean="0">
                <a:gradFill>
                  <a:gsLst>
                    <a:gs pos="24779">
                      <a:srgbClr val="505050"/>
                    </a:gs>
                    <a:gs pos="55752">
                      <a:srgbClr val="505050"/>
                    </a:gs>
                  </a:gsLst>
                  <a:lin ang="5400000" scaled="1"/>
                </a:gradFill>
              </a:rPr>
              <a:t>{</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'key':'</a:t>
            </a:r>
            <a:r>
              <a:rPr lang="en-US" sz="1400" dirty="0" err="1">
                <a:gradFill>
                  <a:gsLst>
                    <a:gs pos="24779">
                      <a:srgbClr val="505050"/>
                    </a:gs>
                    <a:gs pos="55752">
                      <a:srgbClr val="505050"/>
                    </a:gs>
                  </a:gsLst>
                  <a:lin ang="5400000" scaled="1"/>
                </a:gradFill>
              </a:rPr>
              <a:t>previewUrl</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value':'https</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azurewebsites.net/</a:t>
            </a:r>
            <a:r>
              <a:rPr lang="en-US" sz="1400" dirty="0" err="1">
                <a:gradFill>
                  <a:gsLst>
                    <a:gs pos="24779">
                      <a:srgbClr val="505050"/>
                    </a:gs>
                    <a:gs pos="55752">
                      <a:srgbClr val="505050"/>
                    </a:gs>
                  </a:gsLst>
                  <a:lin ang="5400000" scaled="1"/>
                </a:gradFill>
              </a:rPr>
              <a:t>FileHandler</a:t>
            </a:r>
            <a:r>
              <a:rPr lang="en-US" sz="1400" dirty="0">
                <a:gradFill>
                  <a:gsLst>
                    <a:gs pos="24779">
                      <a:srgbClr val="505050"/>
                    </a:gs>
                    <a:gs pos="55752">
                      <a:srgbClr val="505050"/>
                    </a:gs>
                  </a:gsLst>
                  <a:lin ang="5400000" scaled="1"/>
                </a:gradFill>
              </a:rPr>
              <a:t>/Preview'</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a:t>
            </a:r>
          </a:p>
        </p:txBody>
      </p:sp>
    </p:spTree>
    <p:extLst>
      <p:ext uri="{BB962C8B-B14F-4D97-AF65-F5344CB8AC3E}">
        <p14:creationId xmlns:p14="http://schemas.microsoft.com/office/powerpoint/2010/main" val="170705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043667" y="1854385"/>
            <a:ext cx="2071392" cy="1353118"/>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21754"/>
          <a:stretch/>
        </p:blipFill>
        <p:spPr>
          <a:xfrm>
            <a:off x="5033711" y="1534649"/>
            <a:ext cx="4838029" cy="442227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17"/>
          <p:cNvPicPr>
            <a:picLocks noChangeAspect="1"/>
          </p:cNvPicPr>
          <p:nvPr/>
        </p:nvPicPr>
        <p:blipFill>
          <a:blip r:embed="rId5"/>
          <a:stretch>
            <a:fillRect/>
          </a:stretch>
        </p:blipFill>
        <p:spPr>
          <a:xfrm>
            <a:off x="10422259" y="4324120"/>
            <a:ext cx="1333760" cy="1398631"/>
          </a:xfrm>
          <a:prstGeom prst="rect">
            <a:avLst/>
          </a:prstGeom>
        </p:spPr>
      </p:pic>
      <p:sp>
        <p:nvSpPr>
          <p:cNvPr id="19" name="Text Placeholder 9"/>
          <p:cNvSpPr txBox="1">
            <a:spLocks/>
          </p:cNvSpPr>
          <p:nvPr/>
        </p:nvSpPr>
        <p:spPr>
          <a:xfrm>
            <a:off x="10283609" y="5756089"/>
            <a:ext cx="1530007" cy="275014"/>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352" dirty="0">
                <a:solidFill>
                  <a:srgbClr val="505050"/>
                </a:solidFill>
                <a:latin typeface="Segoe UI Semilight" panose="020B0402040204020203" pitchFamily="34" charset="0"/>
                <a:cs typeface="Segoe UI Semilight" panose="020B0402040204020203" pitchFamily="34" charset="0"/>
              </a:rPr>
              <a:t>Azure AD</a:t>
            </a:r>
          </a:p>
        </p:txBody>
      </p:sp>
      <p:sp>
        <p:nvSpPr>
          <p:cNvPr id="40" name="Text Placeholder 9"/>
          <p:cNvSpPr txBox="1">
            <a:spLocks/>
          </p:cNvSpPr>
          <p:nvPr/>
        </p:nvSpPr>
        <p:spPr>
          <a:xfrm>
            <a:off x="10496106" y="2612914"/>
            <a:ext cx="1130109" cy="273159"/>
          </a:xfrm>
          <a:prstGeom prst="rect">
            <a:avLst/>
          </a:prstGeom>
        </p:spPr>
        <p:txBody>
          <a:bodyPr vert="horz" lIns="0" tIns="0" rIns="0" bIns="0" rtlCol="0" anchor="ctr">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352" dirty="0">
                <a:solidFill>
                  <a:srgbClr val="505050"/>
                </a:solidFill>
                <a:latin typeface="Segoe UI Semilight" panose="020B0402040204020203" pitchFamily="34" charset="0"/>
                <a:cs typeface="Segoe UI Semilight" panose="020B0402040204020203" pitchFamily="34" charset="0"/>
              </a:rPr>
              <a:t>App</a:t>
            </a:r>
          </a:p>
        </p:txBody>
      </p:sp>
      <p:grpSp>
        <p:nvGrpSpPr>
          <p:cNvPr id="14" name="Group 13"/>
          <p:cNvGrpSpPr/>
          <p:nvPr/>
        </p:nvGrpSpPr>
        <p:grpSpPr>
          <a:xfrm>
            <a:off x="5034881" y="2617715"/>
            <a:ext cx="476317" cy="560224"/>
            <a:chOff x="4903929" y="2669490"/>
            <a:chExt cx="485995" cy="571606"/>
          </a:xfrm>
        </p:grpSpPr>
        <p:sp>
          <p:nvSpPr>
            <p:cNvPr id="8" name="Rectangle 7"/>
            <p:cNvSpPr/>
            <p:nvPr/>
          </p:nvSpPr>
          <p:spPr bwMode="auto">
            <a:xfrm>
              <a:off x="5187258" y="3029362"/>
              <a:ext cx="202666" cy="211734"/>
            </a:xfrm>
            <a:prstGeom prst="rect">
              <a:avLst/>
            </a:prstGeom>
            <a:noFill/>
            <a:ln w="28575">
              <a:solidFill>
                <a:srgbClr val="49BC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4903929" y="2669490"/>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1</a:t>
              </a:r>
            </a:p>
          </p:txBody>
        </p:sp>
      </p:grpSp>
      <p:grpSp>
        <p:nvGrpSpPr>
          <p:cNvPr id="21" name="Group 20"/>
          <p:cNvGrpSpPr/>
          <p:nvPr/>
        </p:nvGrpSpPr>
        <p:grpSpPr>
          <a:xfrm>
            <a:off x="9526727" y="2170886"/>
            <a:ext cx="803513" cy="409198"/>
            <a:chOff x="9487041" y="2213585"/>
            <a:chExt cx="819839" cy="417512"/>
          </a:xfrm>
        </p:grpSpPr>
        <p:cxnSp>
          <p:nvCxnSpPr>
            <p:cNvPr id="10" name="Straight Arrow Connector 9"/>
            <p:cNvCxnSpPr/>
            <p:nvPr/>
          </p:nvCxnSpPr>
          <p:spPr>
            <a:xfrm>
              <a:off x="9487041" y="2631097"/>
              <a:ext cx="819839" cy="0"/>
            </a:xfrm>
            <a:prstGeom prst="straightConnector1">
              <a:avLst/>
            </a:prstGeom>
            <a:ln w="28575">
              <a:solidFill>
                <a:srgbClr val="49BCD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bwMode="auto">
            <a:xfrm>
              <a:off x="9726868" y="2213585"/>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23" name="Group 22"/>
          <p:cNvGrpSpPr/>
          <p:nvPr/>
        </p:nvGrpSpPr>
        <p:grpSpPr>
          <a:xfrm>
            <a:off x="937423" y="3066506"/>
            <a:ext cx="10151716" cy="1193008"/>
            <a:chOff x="723216" y="3127402"/>
            <a:chExt cx="10357976" cy="1217248"/>
          </a:xfrm>
        </p:grpSpPr>
        <p:cxnSp>
          <p:nvCxnSpPr>
            <p:cNvPr id="12" name="Straight Arrow Connector 11"/>
            <p:cNvCxnSpPr/>
            <p:nvPr/>
          </p:nvCxnSpPr>
          <p:spPr>
            <a:xfrm flipH="1" flipV="1">
              <a:off x="11060912" y="3152781"/>
              <a:ext cx="20280" cy="1191869"/>
            </a:xfrm>
            <a:prstGeom prst="straightConnector1">
              <a:avLst/>
            </a:prstGeom>
            <a:ln w="28575">
              <a:solidFill>
                <a:srgbClr val="49BCD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auto">
            <a:xfrm>
              <a:off x="10653259" y="3736091"/>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3</a:t>
              </a:r>
            </a:p>
          </p:txBody>
        </p:sp>
        <p:sp>
          <p:nvSpPr>
            <p:cNvPr id="22" name="TextBox 21"/>
            <p:cNvSpPr txBox="1"/>
            <p:nvPr/>
          </p:nvSpPr>
          <p:spPr>
            <a:xfrm>
              <a:off x="723216" y="3127402"/>
              <a:ext cx="3598257" cy="521306"/>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grpSp>
        <p:nvGrpSpPr>
          <p:cNvPr id="27" name="Group 26"/>
          <p:cNvGrpSpPr/>
          <p:nvPr/>
        </p:nvGrpSpPr>
        <p:grpSpPr>
          <a:xfrm>
            <a:off x="922494" y="3097630"/>
            <a:ext cx="9407753" cy="1188978"/>
            <a:chOff x="707983" y="3159156"/>
            <a:chExt cx="9598898" cy="1213134"/>
          </a:xfrm>
        </p:grpSpPr>
        <p:cxnSp>
          <p:nvCxnSpPr>
            <p:cNvPr id="25" name="Straight Arrow Connector 24"/>
            <p:cNvCxnSpPr/>
            <p:nvPr/>
          </p:nvCxnSpPr>
          <p:spPr>
            <a:xfrm>
              <a:off x="9531022" y="3159156"/>
              <a:ext cx="775859" cy="0"/>
            </a:xfrm>
            <a:prstGeom prst="straightConnector1">
              <a:avLst/>
            </a:prstGeom>
            <a:ln w="28575">
              <a:solidFill>
                <a:srgbClr val="49BCD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9736435" y="3241097"/>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4</a:t>
              </a:r>
            </a:p>
          </p:txBody>
        </p:sp>
        <p:sp>
          <p:nvSpPr>
            <p:cNvPr id="26" name="TextBox 25"/>
            <p:cNvSpPr txBox="1"/>
            <p:nvPr/>
          </p:nvSpPr>
          <p:spPr>
            <a:xfrm>
              <a:off x="707983" y="3850984"/>
              <a:ext cx="3828934" cy="521306"/>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grpSp>
        <p:nvGrpSpPr>
          <p:cNvPr id="47" name="Group 46"/>
          <p:cNvGrpSpPr/>
          <p:nvPr/>
        </p:nvGrpSpPr>
        <p:grpSpPr>
          <a:xfrm>
            <a:off x="937423" y="1787318"/>
            <a:ext cx="10921687" cy="3229545"/>
            <a:chOff x="723216" y="1822224"/>
            <a:chExt cx="11143592" cy="3295162"/>
          </a:xfrm>
        </p:grpSpPr>
        <p:sp>
          <p:nvSpPr>
            <p:cNvPr id="37" name="Arc 36"/>
            <p:cNvSpPr/>
            <p:nvPr/>
          </p:nvSpPr>
          <p:spPr>
            <a:xfrm>
              <a:off x="10935259" y="2207040"/>
              <a:ext cx="931549" cy="729476"/>
            </a:xfrm>
            <a:prstGeom prst="arc">
              <a:avLst>
                <a:gd name="adj1" fmla="val 11436523"/>
                <a:gd name="adj2" fmla="val 4035141"/>
              </a:avLst>
            </a:prstGeom>
            <a:ln w="28575">
              <a:solidFill>
                <a:srgbClr val="49BCDB"/>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
          <p:nvSpPr>
            <p:cNvPr id="39" name="Oval 38"/>
            <p:cNvSpPr/>
            <p:nvPr/>
          </p:nvSpPr>
          <p:spPr bwMode="auto">
            <a:xfrm>
              <a:off x="11519488" y="1822224"/>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5</a:t>
              </a:r>
            </a:p>
          </p:txBody>
        </p:sp>
        <p:sp>
          <p:nvSpPr>
            <p:cNvPr id="28" name="TextBox 27"/>
            <p:cNvSpPr txBox="1"/>
            <p:nvPr/>
          </p:nvSpPr>
          <p:spPr>
            <a:xfrm>
              <a:off x="723216" y="4596080"/>
              <a:ext cx="3660518" cy="521306"/>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grpSp>
        <p:nvGrpSpPr>
          <p:cNvPr id="46" name="Group 45"/>
          <p:cNvGrpSpPr/>
          <p:nvPr/>
        </p:nvGrpSpPr>
        <p:grpSpPr>
          <a:xfrm>
            <a:off x="922493" y="1922696"/>
            <a:ext cx="8604238" cy="3824292"/>
            <a:chOff x="707983" y="1960353"/>
            <a:chExt cx="8779057" cy="3901993"/>
          </a:xfrm>
        </p:grpSpPr>
        <p:sp>
          <p:nvSpPr>
            <p:cNvPr id="16" name="Rectangle 15"/>
            <p:cNvSpPr/>
            <p:nvPr/>
          </p:nvSpPr>
          <p:spPr bwMode="auto">
            <a:xfrm>
              <a:off x="7170696" y="1960353"/>
              <a:ext cx="2316344" cy="1738046"/>
            </a:xfrm>
            <a:prstGeom prst="rect">
              <a:avLst/>
            </a:prstGeom>
            <a:noFill/>
            <a:ln w="28575">
              <a:solidFill>
                <a:srgbClr val="49BC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8843448" y="3736091"/>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6</a:t>
              </a:r>
            </a:p>
          </p:txBody>
        </p:sp>
        <p:sp>
          <p:nvSpPr>
            <p:cNvPr id="45" name="TextBox 44"/>
            <p:cNvSpPr txBox="1"/>
            <p:nvPr/>
          </p:nvSpPr>
          <p:spPr>
            <a:xfrm>
              <a:off x="707983" y="5341113"/>
              <a:ext cx="4171665" cy="521233"/>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sp>
        <p:nvSpPr>
          <p:cNvPr id="7" name="Title 6"/>
          <p:cNvSpPr>
            <a:spLocks noGrp="1"/>
          </p:cNvSpPr>
          <p:nvPr>
            <p:ph type="title"/>
          </p:nvPr>
        </p:nvSpPr>
        <p:spPr/>
        <p:txBody>
          <a:bodyPr/>
          <a:lstStyle/>
          <a:p>
            <a:r>
              <a:rPr lang="en-US" smtClean="0"/>
              <a:t>Extensions at Runtime</a:t>
            </a:r>
            <a:endParaRPr lang="en-US" dirty="0"/>
          </a:p>
        </p:txBody>
      </p:sp>
      <p:sp>
        <p:nvSpPr>
          <p:cNvPr id="11" name="Text Placeholder 10"/>
          <p:cNvSpPr>
            <a:spLocks noGrp="1"/>
          </p:cNvSpPr>
          <p:nvPr>
            <p:ph type="body" sz="quarter" idx="10"/>
          </p:nvPr>
        </p:nvSpPr>
        <p:spPr>
          <a:xfrm>
            <a:off x="519112" y="1447799"/>
            <a:ext cx="4537507" cy="2043636"/>
          </a:xfrm>
        </p:spPr>
        <p:txBody>
          <a:bodyPr/>
          <a:lstStyle/>
          <a:p>
            <a:pPr marL="742950" indent="-742950">
              <a:buFont typeface="+mj-lt"/>
              <a:buAutoNum type="arabicPeriod"/>
            </a:pPr>
            <a:r>
              <a:rPr lang="en-US" sz="2400" dirty="0" smtClean="0"/>
              <a:t>From a document library, the user clicks the file’s … button</a:t>
            </a:r>
          </a:p>
          <a:p>
            <a:pPr marL="742950" indent="-742950">
              <a:buFont typeface="+mj-lt"/>
              <a:buAutoNum type="arabicPeriod"/>
            </a:pPr>
            <a:r>
              <a:rPr lang="en-US" sz="2400" dirty="0" smtClean="0"/>
              <a:t>SharePoint POSTs activation parameters to the app’s preview URL</a:t>
            </a:r>
          </a:p>
          <a:p>
            <a:pPr marL="742950" indent="-742950">
              <a:buFont typeface="+mj-lt"/>
              <a:buAutoNum type="arabicPeriod"/>
            </a:pPr>
            <a:r>
              <a:rPr lang="en-US" sz="2400" dirty="0" smtClean="0"/>
              <a:t>If the app has no cached AAD access token, obtain one</a:t>
            </a:r>
          </a:p>
          <a:p>
            <a:pPr marL="742950" indent="-742950">
              <a:buFont typeface="+mj-lt"/>
              <a:buAutoNum type="arabicPeriod"/>
            </a:pPr>
            <a:r>
              <a:rPr lang="en-US" sz="2400" dirty="0" smtClean="0"/>
              <a:t>The app gets file data using the AAD token + </a:t>
            </a:r>
            <a:r>
              <a:rPr lang="en-US" sz="2400" dirty="0" err="1" smtClean="0"/>
              <a:t>FileGET</a:t>
            </a:r>
            <a:r>
              <a:rPr lang="en-US" sz="2400" dirty="0" smtClean="0"/>
              <a:t> activation parameter</a:t>
            </a:r>
          </a:p>
          <a:p>
            <a:pPr marL="742950" indent="-742950">
              <a:buFont typeface="+mj-lt"/>
              <a:buAutoNum type="arabicPeriod"/>
            </a:pPr>
            <a:r>
              <a:rPr lang="en-US" sz="2400" dirty="0" smtClean="0"/>
              <a:t>The app generates a preview of the page using the file’s stream</a:t>
            </a:r>
          </a:p>
          <a:p>
            <a:pPr marL="742950" indent="-742950">
              <a:buFont typeface="+mj-lt"/>
              <a:buAutoNum type="arabicPeriod"/>
            </a:pPr>
            <a:r>
              <a:rPr lang="en-US" sz="2400" dirty="0" smtClean="0"/>
              <a:t>The user is able to preview a file inline</a:t>
            </a:r>
          </a:p>
          <a:p>
            <a:pPr marL="742950" indent="-742950">
              <a:buFont typeface="+mj-lt"/>
              <a:buAutoNum type="arabicPeriod"/>
            </a:pPr>
            <a:endParaRPr lang="en-US" sz="2400" dirty="0"/>
          </a:p>
        </p:txBody>
      </p:sp>
    </p:spTree>
    <p:extLst>
      <p:ext uri="{BB962C8B-B14F-4D97-AF65-F5344CB8AC3E}">
        <p14:creationId xmlns:p14="http://schemas.microsoft.com/office/powerpoint/2010/main" val="185775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Parameters</a:t>
            </a:r>
            <a:endParaRPr lang="en-US" dirty="0"/>
          </a:p>
        </p:txBody>
      </p:sp>
      <p:sp>
        <p:nvSpPr>
          <p:cNvPr id="3" name="Content Placeholder 2"/>
          <p:cNvSpPr>
            <a:spLocks noGrp="1"/>
          </p:cNvSpPr>
          <p:nvPr>
            <p:ph type="body" sz="quarter" idx="10"/>
          </p:nvPr>
        </p:nvSpPr>
        <p:spPr/>
        <p:txBody>
          <a:bodyPr/>
          <a:lstStyle/>
          <a:p>
            <a:r>
              <a:rPr lang="en-US" smtClean="0"/>
              <a:t>Provides context at runtime via POST form data.</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9382853"/>
              </p:ext>
            </p:extLst>
          </p:nvPr>
        </p:nvGraphicFramePr>
        <p:xfrm>
          <a:off x="446436" y="2184730"/>
          <a:ext cx="11467836" cy="3589288"/>
        </p:xfrm>
        <a:graphic>
          <a:graphicData uri="http://schemas.openxmlformats.org/drawingml/2006/table">
            <a:tbl>
              <a:tblPr firstRow="1" firstCol="1" bandRow="1">
                <a:tableStyleId>{B301B821-A1FF-4177-AEE7-76D212191A09}</a:tableStyleId>
              </a:tblPr>
              <a:tblGrid>
                <a:gridCol w="4445351">
                  <a:extLst>
                    <a:ext uri="{9D8B030D-6E8A-4147-A177-3AD203B41FA5}">
                      <a16:colId xmlns:a16="http://schemas.microsoft.com/office/drawing/2014/main" xmlns="" val="20000"/>
                    </a:ext>
                  </a:extLst>
                </a:gridCol>
                <a:gridCol w="7022485">
                  <a:extLst>
                    <a:ext uri="{9D8B030D-6E8A-4147-A177-3AD203B41FA5}">
                      <a16:colId xmlns:a16="http://schemas.microsoft.com/office/drawing/2014/main" xmlns="" val="20001"/>
                    </a:ext>
                  </a:extLst>
                </a:gridCol>
              </a:tblGrid>
              <a:tr h="362998">
                <a:tc>
                  <a:txBody>
                    <a:bodyPr/>
                    <a:lstStyle/>
                    <a:p>
                      <a:pPr marL="0" marR="0" indent="0" algn="l" defTabSz="932742" rtl="0" eaLnBrk="1" fontAlgn="auto" latinLnBrk="0" hangingPunct="1">
                        <a:lnSpc>
                          <a:spcPct val="90000"/>
                        </a:lnSpc>
                        <a:spcBef>
                          <a:spcPts val="600"/>
                        </a:spcBef>
                        <a:spcAft>
                          <a:spcPts val="0"/>
                        </a:spcAft>
                        <a:buClr>
                          <a:schemeClr val="tx1"/>
                        </a:buClr>
                        <a:buSzPct val="100000"/>
                        <a:buFontTx/>
                        <a:buNone/>
                        <a:tabLst/>
                      </a:pPr>
                      <a:r>
                        <a:rPr lang="en-US" sz="2000" kern="1200" spc="0" baseline="0" dirty="0" smtClean="0"/>
                        <a:t>File Handler Activation Parameter</a:t>
                      </a:r>
                      <a:endParaRPr lang="en-US" sz="2000" b="0" kern="1200" spc="0" baseline="0" dirty="0">
                        <a:solidFill>
                          <a:srgbClr val="505050"/>
                        </a:solidFill>
                        <a:latin typeface="+mn-lt"/>
                        <a:ea typeface="+mn-ea"/>
                        <a:cs typeface="Segoe UI Semilight" panose="020B0402040204020203" pitchFamily="34" charset="0"/>
                      </a:endParaRPr>
                    </a:p>
                  </a:txBody>
                  <a:tcPr marL="182806" marR="31426" marT="0" marB="0" anchor="ctr"/>
                </a:tc>
                <a:tc>
                  <a:txBody>
                    <a:bodyPr/>
                    <a:lstStyle/>
                    <a:p>
                      <a:pPr marL="0" marR="0" indent="0" algn="l" defTabSz="932742" rtl="0" eaLnBrk="1" fontAlgn="auto" latinLnBrk="0" hangingPunct="1">
                        <a:lnSpc>
                          <a:spcPct val="90000"/>
                        </a:lnSpc>
                        <a:spcBef>
                          <a:spcPts val="600"/>
                        </a:spcBef>
                        <a:spcAft>
                          <a:spcPts val="0"/>
                        </a:spcAft>
                        <a:buClr>
                          <a:schemeClr val="tx1"/>
                        </a:buClr>
                        <a:buSzPct val="100000"/>
                        <a:buFontTx/>
                        <a:buNone/>
                        <a:tabLst/>
                      </a:pPr>
                      <a:r>
                        <a:rPr lang="en-US" sz="2000" kern="1200" spc="0" baseline="0" dirty="0"/>
                        <a:t>Description</a:t>
                      </a:r>
                      <a:endParaRPr lang="en-US" sz="2000" b="0" kern="1200" spc="0" baseline="0" dirty="0">
                        <a:solidFill>
                          <a:srgbClr val="505050"/>
                        </a:solidFill>
                        <a:latin typeface="+mn-lt"/>
                        <a:ea typeface="+mn-ea"/>
                        <a:cs typeface="Segoe UI Semilight" panose="020B0402040204020203" pitchFamily="34" charset="0"/>
                      </a:endParaRPr>
                    </a:p>
                  </a:txBody>
                  <a:tcPr marL="182806" marR="31426" marT="0" marB="0" anchor="ctr"/>
                </a:tc>
                <a:extLst>
                  <a:ext uri="{0D108BD9-81ED-4DB2-BD59-A6C34878D82A}">
                    <a16:rowId xmlns:a16="http://schemas.microsoft.com/office/drawing/2014/main" xmlns="" val="10000"/>
                  </a:ext>
                </a:extLst>
              </a:tr>
              <a:tr h="537715">
                <a:tc>
                  <a:txBody>
                    <a:bodyPr/>
                    <a:lstStyle/>
                    <a:p>
                      <a:pPr marL="0" marR="0">
                        <a:lnSpc>
                          <a:spcPct val="90000"/>
                        </a:lnSpc>
                        <a:spcBef>
                          <a:spcPts val="600"/>
                        </a:spcBef>
                        <a:spcAft>
                          <a:spcPts val="0"/>
                        </a:spcAft>
                      </a:pPr>
                      <a:r>
                        <a:rPr lang="en-US" sz="2000" dirty="0" err="1">
                          <a:effectLst/>
                        </a:rPr>
                        <a:t>FileGet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URL </a:t>
                      </a:r>
                      <a:r>
                        <a:rPr lang="en-US" sz="2000" dirty="0">
                          <a:effectLst/>
                        </a:rPr>
                        <a:t>to call to get the </a:t>
                      </a:r>
                      <a:r>
                        <a:rPr lang="en-US" sz="2000" dirty="0" smtClean="0">
                          <a:effectLst/>
                        </a:rPr>
                        <a:t>file opened/previewed</a:t>
                      </a:r>
                    </a:p>
                  </a:txBody>
                  <a:tcPr marL="182806" marR="91403" marT="91403" marB="91403" anchor="ctr"/>
                </a:tc>
                <a:extLst>
                  <a:ext uri="{0D108BD9-81ED-4DB2-BD59-A6C34878D82A}">
                    <a16:rowId xmlns:a16="http://schemas.microsoft.com/office/drawing/2014/main" xmlns="" val="10001"/>
                  </a:ext>
                </a:extLst>
              </a:tr>
              <a:tr h="537715">
                <a:tc>
                  <a:txBody>
                    <a:bodyPr/>
                    <a:lstStyle/>
                    <a:p>
                      <a:pPr marL="0" marR="0">
                        <a:lnSpc>
                          <a:spcPct val="90000"/>
                        </a:lnSpc>
                        <a:spcBef>
                          <a:spcPts val="600"/>
                        </a:spcBef>
                        <a:spcAft>
                          <a:spcPts val="0"/>
                        </a:spcAft>
                      </a:pPr>
                      <a:r>
                        <a:rPr lang="en-US" sz="2000" dirty="0" err="1">
                          <a:effectLst/>
                        </a:rPr>
                        <a:t>FilePut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URL that persists file </a:t>
                      </a:r>
                      <a:r>
                        <a:rPr lang="en-US" sz="2000" dirty="0">
                          <a:effectLst/>
                        </a:rPr>
                        <a:t>back to its </a:t>
                      </a:r>
                      <a:r>
                        <a:rPr lang="en-US" sz="2000" dirty="0" smtClean="0">
                          <a:effectLst/>
                        </a:rPr>
                        <a:t>original</a:t>
                      </a:r>
                      <a:r>
                        <a:rPr lang="en-US" sz="2000" baseline="0" dirty="0" smtClean="0">
                          <a:effectLst/>
                        </a:rPr>
                        <a:t> </a:t>
                      </a:r>
                      <a:r>
                        <a:rPr lang="en-US" sz="2000" dirty="0" smtClean="0">
                          <a:effectLst/>
                        </a:rPr>
                        <a:t>location </a:t>
                      </a:r>
                    </a:p>
                  </a:txBody>
                  <a:tcPr marL="182806" marR="91403" marT="91403" marB="91403" anchor="ctr"/>
                </a:tc>
                <a:extLst>
                  <a:ext uri="{0D108BD9-81ED-4DB2-BD59-A6C34878D82A}">
                    <a16:rowId xmlns:a16="http://schemas.microsoft.com/office/drawing/2014/main" xmlns="" val="10002"/>
                  </a:ext>
                </a:extLst>
              </a:tr>
              <a:tr h="537715">
                <a:tc>
                  <a:txBody>
                    <a:bodyPr/>
                    <a:lstStyle/>
                    <a:p>
                      <a:pPr marL="0" marR="0">
                        <a:lnSpc>
                          <a:spcPct val="90000"/>
                        </a:lnSpc>
                        <a:spcBef>
                          <a:spcPts val="600"/>
                        </a:spcBef>
                        <a:spcAft>
                          <a:spcPts val="0"/>
                        </a:spcAft>
                      </a:pPr>
                      <a:r>
                        <a:rPr lang="en-US" sz="2000" dirty="0">
                          <a:effectLst/>
                        </a:rPr>
                        <a:t>Client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Office </a:t>
                      </a:r>
                      <a:r>
                        <a:rPr lang="en-US" sz="2000" dirty="0">
                          <a:effectLst/>
                        </a:rPr>
                        <a:t>client </a:t>
                      </a:r>
                      <a:r>
                        <a:rPr lang="en-US" sz="2000" dirty="0" smtClean="0">
                          <a:effectLst/>
                        </a:rPr>
                        <a:t>file is</a:t>
                      </a:r>
                      <a:r>
                        <a:rPr lang="en-US" sz="2000" baseline="0" dirty="0" smtClean="0">
                          <a:effectLst/>
                        </a:rPr>
                        <a:t> </a:t>
                      </a:r>
                      <a:r>
                        <a:rPr lang="en-US" sz="2000" dirty="0" smtClean="0">
                          <a:effectLst/>
                        </a:rPr>
                        <a:t>previewed/opened from</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xmlns="" val="10003"/>
                  </a:ext>
                </a:extLst>
              </a:tr>
              <a:tr h="537715">
                <a:tc>
                  <a:txBody>
                    <a:bodyPr/>
                    <a:lstStyle/>
                    <a:p>
                      <a:pPr marL="0" marR="0">
                        <a:lnSpc>
                          <a:spcPct val="90000"/>
                        </a:lnSpc>
                        <a:spcBef>
                          <a:spcPts val="600"/>
                        </a:spcBef>
                        <a:spcAft>
                          <a:spcPts val="0"/>
                        </a:spcAft>
                      </a:pPr>
                      <a:r>
                        <a:rPr lang="en-US" sz="2000" dirty="0" err="1">
                          <a:effectLst/>
                        </a:rPr>
                        <a:t>CultureName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Culture </a:t>
                      </a:r>
                      <a:r>
                        <a:rPr lang="en-US" sz="2000" dirty="0">
                          <a:effectLst/>
                        </a:rPr>
                        <a:t>name of the </a:t>
                      </a:r>
                      <a:r>
                        <a:rPr lang="en-US" sz="2000" baseline="0" dirty="0" smtClean="0">
                          <a:effectLst/>
                        </a:rPr>
                        <a:t>tenant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xmlns="" val="10006"/>
                  </a:ext>
                </a:extLst>
              </a:tr>
              <a:tr h="537715">
                <a:tc>
                  <a:txBody>
                    <a:bodyPr/>
                    <a:lstStyle/>
                    <a:p>
                      <a:pPr marL="0" marR="0">
                        <a:lnSpc>
                          <a:spcPct val="90000"/>
                        </a:lnSpc>
                        <a:spcBef>
                          <a:spcPts val="600"/>
                        </a:spcBef>
                        <a:spcAft>
                          <a:spcPts val="0"/>
                        </a:spcAft>
                      </a:pPr>
                      <a:r>
                        <a:rPr lang="en-US" sz="2000" dirty="0" err="1" smtClean="0">
                          <a:effectLst/>
                        </a:rPr>
                        <a:t>ResourceId</a:t>
                      </a:r>
                      <a:endParaRPr lang="en-US" sz="2000" dirty="0">
                        <a:solidFill>
                          <a:schemeClr val="bg1"/>
                        </a:solidFill>
                        <a:effectLst/>
                        <a:latin typeface="+mn-lt"/>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URL</a:t>
                      </a:r>
                      <a:r>
                        <a:rPr lang="en-US" sz="2000" baseline="0" dirty="0" smtClean="0">
                          <a:effectLst/>
                        </a:rPr>
                        <a:t> of the tenant used for AAD authentication process</a:t>
                      </a:r>
                      <a:endParaRPr lang="en-US" sz="2000" dirty="0">
                        <a:solidFill>
                          <a:schemeClr val="bg1"/>
                        </a:solidFill>
                        <a:effectLst/>
                        <a:latin typeface="+mn-lt"/>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xmlns="" val="1158823636"/>
                  </a:ext>
                </a:extLst>
              </a:tr>
              <a:tr h="537715">
                <a:tc>
                  <a:txBody>
                    <a:bodyPr/>
                    <a:lstStyle/>
                    <a:p>
                      <a:pPr marL="0" marR="0">
                        <a:lnSpc>
                          <a:spcPct val="90000"/>
                        </a:lnSpc>
                        <a:spcBef>
                          <a:spcPts val="600"/>
                        </a:spcBef>
                        <a:spcAft>
                          <a:spcPts val="0"/>
                        </a:spcAft>
                      </a:pPr>
                      <a:r>
                        <a:rPr lang="en-US" sz="2000" dirty="0" err="1" smtClean="0">
                          <a:effectLst/>
                        </a:rPr>
                        <a:t>FileId</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Unique GUID that identifies the file.</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xmlns="" val="1768572996"/>
                  </a:ext>
                </a:extLst>
              </a:tr>
            </a:tbl>
          </a:graphicData>
        </a:graphic>
      </p:graphicFrame>
    </p:spTree>
    <p:extLst>
      <p:ext uri="{BB962C8B-B14F-4D97-AF65-F5344CB8AC3E}">
        <p14:creationId xmlns:p14="http://schemas.microsoft.com/office/powerpoint/2010/main" val="14268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File Handlers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&amp; Acquiring File Handlers</a:t>
            </a:r>
            <a:endParaRPr lang="en-US" dirty="0"/>
          </a:p>
        </p:txBody>
      </p:sp>
    </p:spTree>
    <p:extLst>
      <p:ext uri="{BB962C8B-B14F-4D97-AF65-F5344CB8AC3E}">
        <p14:creationId xmlns:p14="http://schemas.microsoft.com/office/powerpoint/2010/main" val="21139038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File Handler Extensibility</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Add-In Consent</a:t>
            </a:r>
            <a:endParaRPr lang="en-US" dirty="0"/>
          </a:p>
        </p:txBody>
      </p:sp>
      <p:sp>
        <p:nvSpPr>
          <p:cNvPr id="3" name="Text Placeholder 2"/>
          <p:cNvSpPr>
            <a:spLocks noGrp="1"/>
          </p:cNvSpPr>
          <p:nvPr>
            <p:ph type="body" sz="quarter" idx="10"/>
          </p:nvPr>
        </p:nvSpPr>
        <p:spPr/>
        <p:txBody>
          <a:bodyPr/>
          <a:lstStyle/>
          <a:p>
            <a:r>
              <a:rPr lang="en-US" smtClean="0"/>
              <a:t>Completing common consent writes add-in metadata to your tenant – no additional installation steps needed</a:t>
            </a:r>
            <a:br>
              <a:rPr lang="en-US" smtClean="0"/>
            </a:br>
            <a:endParaRPr lang="en-US" smtClean="0"/>
          </a:p>
          <a:p>
            <a:r>
              <a:rPr lang="en-US" smtClean="0"/>
              <a:t>Office reads this data from AAD when loading documents/attachments.</a:t>
            </a:r>
            <a:br>
              <a:rPr lang="en-US" smtClean="0"/>
            </a:br>
            <a:r>
              <a:rPr lang="en-US" smtClean="0"/>
              <a:t/>
            </a:r>
            <a:br>
              <a:rPr lang="en-US" smtClean="0"/>
            </a:br>
            <a:r>
              <a:rPr lang="en-US" smtClean="0"/>
              <a:t>Removing the app from your tenancy removes the file handler from your UI</a:t>
            </a:r>
            <a:endParaRPr lang="en-US" dirty="0" smtClean="0"/>
          </a:p>
        </p:txBody>
      </p:sp>
    </p:spTree>
    <p:extLst>
      <p:ext uri="{BB962C8B-B14F-4D97-AF65-F5344CB8AC3E}">
        <p14:creationId xmlns:p14="http://schemas.microsoft.com/office/powerpoint/2010/main" val="35853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idx="1"/>
          </p:nvPr>
        </p:nvSpPr>
        <p:spPr/>
        <p:txBody>
          <a:bodyPr/>
          <a:lstStyle/>
          <a:p>
            <a:r>
              <a:rPr lang="en-US" sz="6000" dirty="0" smtClean="0"/>
              <a:t>Acquiring File Handlers from the Store</a:t>
            </a:r>
            <a:endParaRPr lang="en-US" sz="6000" dirty="0"/>
          </a:p>
        </p:txBody>
      </p:sp>
      <p:sp>
        <p:nvSpPr>
          <p:cNvPr id="15" name="Content Placeholder 14"/>
          <p:cNvSpPr>
            <a:spLocks noGrp="1"/>
          </p:cNvSpPr>
          <p:nvPr>
            <p:ph sz="quarter" idx="13"/>
          </p:nvPr>
        </p:nvSpPr>
        <p:spPr>
          <a:xfrm>
            <a:off x="520699" y="3971925"/>
            <a:ext cx="5444165" cy="1985962"/>
          </a:xfrm>
        </p:spPr>
        <p:txBody>
          <a:bodyPr/>
          <a:lstStyle/>
          <a:p>
            <a:r>
              <a:rPr lang="en-US" sz="3600" dirty="0" smtClean="0"/>
              <a:t>Find file handlers from directly within the app launcher</a:t>
            </a:r>
          </a:p>
          <a:p>
            <a:endParaRPr lang="en-US" sz="3600" dirty="0"/>
          </a:p>
        </p:txBody>
      </p:sp>
      <p:sp>
        <p:nvSpPr>
          <p:cNvPr id="13" name="Text Placeholder 1"/>
          <p:cNvSpPr txBox="1">
            <a:spLocks/>
          </p:cNvSpPr>
          <p:nvPr/>
        </p:nvSpPr>
        <p:spPr>
          <a:xfrm>
            <a:off x="163099" y="3459058"/>
            <a:ext cx="5638772" cy="5191824"/>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3920" dirty="0"/>
          </a:p>
        </p:txBody>
      </p:sp>
      <p:pic>
        <p:nvPicPr>
          <p:cNvPr id="4" name="Picture 3"/>
          <p:cNvPicPr>
            <a:picLocks noChangeAspect="1"/>
          </p:cNvPicPr>
          <p:nvPr/>
        </p:nvPicPr>
        <p:blipFill>
          <a:blip r:embed="rId3"/>
          <a:stretch>
            <a:fillRect/>
          </a:stretch>
        </p:blipFill>
        <p:spPr>
          <a:xfrm>
            <a:off x="5510180" y="1531358"/>
            <a:ext cx="6092857" cy="3215503"/>
          </a:xfrm>
          <a:prstGeom prst="rect">
            <a:avLst/>
          </a:prstGeom>
        </p:spPr>
      </p:pic>
      <p:sp>
        <p:nvSpPr>
          <p:cNvPr id="12" name="Freeform 11"/>
          <p:cNvSpPr/>
          <p:nvPr/>
        </p:nvSpPr>
        <p:spPr>
          <a:xfrm rot="20359169">
            <a:off x="6971430" y="2226551"/>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Tree>
    <p:extLst>
      <p:ext uri="{BB962C8B-B14F-4D97-AF65-F5344CB8AC3E}">
        <p14:creationId xmlns:p14="http://schemas.microsoft.com/office/powerpoint/2010/main" val="1541027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z="6000" dirty="0"/>
              <a:t>Assigning File Handlers to Users within AAD</a:t>
            </a:r>
          </a:p>
        </p:txBody>
      </p:sp>
      <p:sp>
        <p:nvSpPr>
          <p:cNvPr id="5" name="Content Placeholder 4"/>
          <p:cNvSpPr>
            <a:spLocks noGrp="1"/>
          </p:cNvSpPr>
          <p:nvPr>
            <p:ph sz="quarter" idx="13"/>
          </p:nvPr>
        </p:nvSpPr>
        <p:spPr>
          <a:xfrm>
            <a:off x="520699" y="3935135"/>
            <a:ext cx="5444165" cy="2394228"/>
          </a:xfrm>
        </p:spPr>
        <p:txBody>
          <a:bodyPr/>
          <a:lstStyle/>
          <a:p>
            <a:r>
              <a:rPr lang="en-US" sz="3600" dirty="0"/>
              <a:t>Management features in the Azure management portal allow admins to grant selective access to apps</a:t>
            </a:r>
            <a:r>
              <a:rPr lang="en-US" sz="3600" dirty="0" smtClean="0"/>
              <a:t>.</a:t>
            </a:r>
            <a:endParaRPr lang="en-US" sz="3600" dirty="0"/>
          </a:p>
        </p:txBody>
      </p:sp>
      <p:pic>
        <p:nvPicPr>
          <p:cNvPr id="2" name="Picture 1"/>
          <p:cNvPicPr>
            <a:picLocks noChangeAspect="1"/>
          </p:cNvPicPr>
          <p:nvPr/>
        </p:nvPicPr>
        <p:blipFill>
          <a:blip r:embed="rId3"/>
          <a:stretch>
            <a:fillRect/>
          </a:stretch>
        </p:blipFill>
        <p:spPr>
          <a:xfrm>
            <a:off x="7352163" y="2139339"/>
            <a:ext cx="3580467" cy="723711"/>
          </a:xfrm>
          <a:prstGeom prst="rect">
            <a:avLst/>
          </a:prstGeom>
        </p:spPr>
      </p:pic>
      <p:pic>
        <p:nvPicPr>
          <p:cNvPr id="3" name="Picture 2"/>
          <p:cNvPicPr>
            <a:picLocks noChangeAspect="1"/>
          </p:cNvPicPr>
          <p:nvPr/>
        </p:nvPicPr>
        <p:blipFill>
          <a:blip r:embed="rId4"/>
          <a:stretch>
            <a:fillRect/>
          </a:stretch>
        </p:blipFill>
        <p:spPr>
          <a:xfrm>
            <a:off x="6340822" y="3801399"/>
            <a:ext cx="5603149" cy="696575"/>
          </a:xfrm>
          <a:prstGeom prst="rect">
            <a:avLst/>
          </a:prstGeom>
        </p:spPr>
      </p:pic>
      <p:sp>
        <p:nvSpPr>
          <p:cNvPr id="8" name="Freeform 7"/>
          <p:cNvSpPr/>
          <p:nvPr/>
        </p:nvSpPr>
        <p:spPr>
          <a:xfrm rot="20359169">
            <a:off x="9785863" y="2520800"/>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
        <p:nvSpPr>
          <p:cNvPr id="9" name="Freeform 8"/>
          <p:cNvSpPr/>
          <p:nvPr/>
        </p:nvSpPr>
        <p:spPr>
          <a:xfrm rot="20359169">
            <a:off x="11122996" y="4366891"/>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Tree>
    <p:extLst>
      <p:ext uri="{BB962C8B-B14F-4D97-AF65-F5344CB8AC3E}">
        <p14:creationId xmlns:p14="http://schemas.microsoft.com/office/powerpoint/2010/main" val="1745790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Introducing File Handlers</a:t>
            </a:r>
          </a:p>
          <a:p>
            <a:endParaRPr lang="en-US" sz="3136" dirty="0"/>
          </a:p>
          <a:p>
            <a:r>
              <a:rPr lang="en-US" sz="3136" dirty="0"/>
              <a:t>Developing File Handlers</a:t>
            </a:r>
          </a:p>
          <a:p>
            <a:endParaRPr lang="en-US" sz="3136" dirty="0"/>
          </a:p>
          <a:p>
            <a:r>
              <a:rPr lang="en-US" sz="3136" dirty="0"/>
              <a:t>Acquiring File Handlers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894541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78467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8307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Introducing File Handlers</a:t>
            </a:r>
          </a:p>
          <a:p>
            <a:endParaRPr lang="en-US" sz="3136" dirty="0" smtClean="0"/>
          </a:p>
          <a:p>
            <a:r>
              <a:rPr lang="en-US" sz="3136" dirty="0" smtClean="0"/>
              <a:t>Developing File Handlers</a:t>
            </a:r>
          </a:p>
          <a:p>
            <a:endParaRPr lang="en-US" sz="3136" dirty="0" smtClean="0"/>
          </a:p>
          <a:p>
            <a:r>
              <a:rPr lang="en-US" sz="3136" dirty="0" smtClean="0"/>
              <a:t>Acquiring File Handlers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4102626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File Handlers</a:t>
            </a:r>
            <a:endParaRPr lang="en-US" dirty="0"/>
          </a:p>
        </p:txBody>
      </p:sp>
    </p:spTree>
    <p:extLst>
      <p:ext uri="{BB962C8B-B14F-4D97-AF65-F5344CB8AC3E}">
        <p14:creationId xmlns:p14="http://schemas.microsoft.com/office/powerpoint/2010/main" val="5326706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Handlers for SharePoint Online</a:t>
            </a:r>
            <a:endParaRPr lang="en-US" dirty="0"/>
          </a:p>
        </p:txBody>
      </p:sp>
      <p:sp>
        <p:nvSpPr>
          <p:cNvPr id="4" name="Text Placeholder 3"/>
          <p:cNvSpPr>
            <a:spLocks noGrp="1"/>
          </p:cNvSpPr>
          <p:nvPr>
            <p:ph type="body" sz="quarter" idx="10"/>
          </p:nvPr>
        </p:nvSpPr>
        <p:spPr/>
        <p:txBody>
          <a:bodyPr/>
          <a:lstStyle/>
          <a:p>
            <a:r>
              <a:rPr lang="en-US" dirty="0" smtClean="0"/>
              <a:t>Extend preview &amp; open support for non-standard file types in SharePoint Online document libraries</a:t>
            </a:r>
          </a:p>
          <a:p>
            <a:r>
              <a:rPr lang="en-US" dirty="0" smtClean="0"/>
              <a:t>Developers have full control over </a:t>
            </a:r>
            <a:br>
              <a:rPr lang="en-US" dirty="0" smtClean="0"/>
            </a:br>
            <a:r>
              <a:rPr lang="en-US" dirty="0" smtClean="0"/>
              <a:t>preview &amp; open experiences</a:t>
            </a:r>
          </a:p>
          <a:p>
            <a:r>
              <a:rPr lang="en-US" dirty="0" smtClean="0"/>
              <a:t>Ideal for proprietary file types not supported by SharePoint</a:t>
            </a:r>
          </a:p>
          <a:p>
            <a:r>
              <a:rPr lang="en-US" dirty="0" smtClean="0"/>
              <a:t>Ideal for “link” or pointer file</a:t>
            </a:r>
          </a:p>
        </p:txBody>
      </p:sp>
    </p:spTree>
    <p:extLst>
      <p:ext uri="{BB962C8B-B14F-4D97-AF65-F5344CB8AC3E}">
        <p14:creationId xmlns:p14="http://schemas.microsoft.com/office/powerpoint/2010/main" val="16883231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Preview &amp; Open Proprietary File Types</a:t>
            </a:r>
            <a:endParaRPr lang="en-US" dirty="0"/>
          </a:p>
        </p:txBody>
      </p:sp>
      <p:pic>
        <p:nvPicPr>
          <p:cNvPr id="4" name="Picture 3"/>
          <p:cNvPicPr>
            <a:picLocks noChangeAspect="1"/>
          </p:cNvPicPr>
          <p:nvPr/>
        </p:nvPicPr>
        <p:blipFill>
          <a:blip r:embed="rId3"/>
          <a:stretch>
            <a:fillRect/>
          </a:stretch>
        </p:blipFill>
        <p:spPr>
          <a:xfrm>
            <a:off x="1371463" y="1066416"/>
            <a:ext cx="9448219" cy="5078418"/>
          </a:xfrm>
          <a:prstGeom prst="rect">
            <a:avLst/>
          </a:prstGeom>
          <a:effectLst>
            <a:outerShdw blurRad="50800" dist="38100" dir="2700000" algn="tl" rotWithShape="0">
              <a:prstClr val="black">
                <a:alpha val="40000"/>
              </a:prstClr>
            </a:outerShdw>
          </a:effectLst>
        </p:spPr>
      </p:pic>
      <p:sp>
        <p:nvSpPr>
          <p:cNvPr id="5" name="Rectangle 4"/>
          <p:cNvSpPr/>
          <p:nvPr/>
        </p:nvSpPr>
        <p:spPr bwMode="auto">
          <a:xfrm>
            <a:off x="5571635" y="4428367"/>
            <a:ext cx="1418969" cy="224048"/>
          </a:xfrm>
          <a:prstGeom prst="rect">
            <a:avLst/>
          </a:prstGeom>
          <a:solidFill>
            <a:schemeClr val="tx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r>
              <a:rPr lang="en-US" sz="1176" dirty="0">
                <a:gradFill>
                  <a:gsLst>
                    <a:gs pos="0">
                      <a:srgbClr val="FFFFFF"/>
                    </a:gs>
                    <a:gs pos="100000">
                      <a:srgbClr val="FFFFFF"/>
                    </a:gs>
                  </a:gsLst>
                  <a:lin ang="5400000" scaled="0"/>
                </a:gradFill>
              </a:rPr>
              <a:t>Request corrections</a:t>
            </a:r>
          </a:p>
        </p:txBody>
      </p:sp>
    </p:spTree>
    <p:extLst>
      <p:ext uri="{BB962C8B-B14F-4D97-AF65-F5344CB8AC3E}">
        <p14:creationId xmlns:p14="http://schemas.microsoft.com/office/powerpoint/2010/main" val="171722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198222" y="1785982"/>
            <a:ext cx="6914976" cy="3883496"/>
          </a:xfrm>
          <a:prstGeom prst="rect">
            <a:avLst/>
          </a:prstGeom>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lstStyle/>
          <a:p>
            <a:r>
              <a:rPr lang="en-US" smtClean="0"/>
              <a:t>Integrate Processes Through File Pointers</a:t>
            </a:r>
            <a:endParaRPr lang="en-US" dirty="0"/>
          </a:p>
        </p:txBody>
      </p:sp>
      <p:pic>
        <p:nvPicPr>
          <p:cNvPr id="4" name="Picture 3"/>
          <p:cNvPicPr>
            <a:picLocks noChangeAspect="1"/>
          </p:cNvPicPr>
          <p:nvPr/>
        </p:nvPicPr>
        <p:blipFill rotWithShape="1">
          <a:blip r:embed="rId4"/>
          <a:srcRect l="23704" r="18729"/>
          <a:stretch/>
        </p:blipFill>
        <p:spPr>
          <a:xfrm>
            <a:off x="257466" y="1785982"/>
            <a:ext cx="4637682" cy="3883496"/>
          </a:xfrm>
          <a:prstGeom prst="rect">
            <a:avLst/>
          </a:prstGeom>
          <a:effectLst>
            <a:outerShdw blurRad="50800" dist="38100" dir="2700000" algn="tl" rotWithShape="0">
              <a:prstClr val="black">
                <a:alpha val="40000"/>
              </a:prstClr>
            </a:outerShdw>
          </a:effectLst>
        </p:spPr>
      </p:pic>
      <p:sp>
        <p:nvSpPr>
          <p:cNvPr id="6" name="Right Arrow 5"/>
          <p:cNvSpPr/>
          <p:nvPr/>
        </p:nvSpPr>
        <p:spPr bwMode="auto">
          <a:xfrm>
            <a:off x="4376711" y="3242294"/>
            <a:ext cx="1717701" cy="970874"/>
          </a:xfrm>
          <a:prstGeom prst="rightArrow">
            <a:avLst/>
          </a:prstGeom>
          <a:solidFill>
            <a:srgbClr val="49BCDB"/>
          </a:solidFill>
          <a:ln w="3175">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Freeform 6"/>
          <p:cNvSpPr/>
          <p:nvPr/>
        </p:nvSpPr>
        <p:spPr>
          <a:xfrm rot="20359169">
            <a:off x="1572050" y="4494162"/>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Tree>
    <p:extLst>
      <p:ext uri="{BB962C8B-B14F-4D97-AF65-F5344CB8AC3E}">
        <p14:creationId xmlns:p14="http://schemas.microsoft.com/office/powerpoint/2010/main" val="127667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Viewing File Handlers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46330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1312</Words>
  <Application>Microsoft Macintosh PowerPoint</Application>
  <PresentationFormat>Custom</PresentationFormat>
  <Paragraphs>200</Paragraphs>
  <Slides>26</Slides>
  <Notes>18</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26</vt:i4>
      </vt:variant>
    </vt:vector>
  </HeadingPairs>
  <TitlesOfParts>
    <vt:vector size="41" baseType="lpstr">
      <vt:lpstr>Arial</vt:lpstr>
      <vt:lpstr>Calibri</vt:lpstr>
      <vt:lpstr>Consolas</vt:lpstr>
      <vt:lpstr>Segoe Light</vt:lpstr>
      <vt:lpstr>Segoe UI</vt:lpstr>
      <vt:lpstr>Segoe UI Light</vt:lpstr>
      <vt:lpstr>Segoe UI Semilight</vt:lpstr>
      <vt:lpstr>Times New Roman</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Deep dive into the Office 365 File Handler Extensibility</vt:lpstr>
      <vt:lpstr>Agenda </vt:lpstr>
      <vt:lpstr>Developer vision</vt:lpstr>
      <vt:lpstr>Introducing File Handlers</vt:lpstr>
      <vt:lpstr>File Handlers for SharePoint Online</vt:lpstr>
      <vt:lpstr>Preview &amp; Open Proprietary File Types</vt:lpstr>
      <vt:lpstr>Integrate Processes Through File Pointers</vt:lpstr>
      <vt:lpstr>PowerPoint Presentation</vt:lpstr>
      <vt:lpstr>Creating File Handlers</vt:lpstr>
      <vt:lpstr>File Hander Creation Process</vt:lpstr>
      <vt:lpstr>Specifying App Type for File Handler Distribution</vt:lpstr>
      <vt:lpstr>Scopes Required for File Handlers</vt:lpstr>
      <vt:lpstr>Specifying File Handler Behaviors</vt:lpstr>
      <vt:lpstr>Add-In Metadata in AAD Application Object</vt:lpstr>
      <vt:lpstr>Extensions at Runtime</vt:lpstr>
      <vt:lpstr>Activation Parameters</vt:lpstr>
      <vt:lpstr>PowerPoint Presentation</vt:lpstr>
      <vt:lpstr>Managing &amp; Acquiring File Handlers</vt:lpstr>
      <vt:lpstr>Add-In Consent</vt:lpstr>
      <vt:lpstr>PowerPoint Presentation</vt:lpstr>
      <vt:lpstr>PowerPoint Presentation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2015-06-15T17:54:06Z</dcterms:created>
  <dcterms:modified xsi:type="dcterms:W3CDTF">2015-10-21T19:11:46Z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